
<file path=[Content_Types].xml><?xml version="1.0" encoding="utf-8"?>
<Types xmlns="http://schemas.openxmlformats.org/package/2006/content-types"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media/image10.jpg" ContentType="image/jpeg"/>
  <Override PartName="/ppt/media/image11.jpg" ContentType="image/jpe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83" r:id="rId3"/>
    <p:sldId id="288" r:id="rId4"/>
    <p:sldId id="287" r:id="rId5"/>
    <p:sldId id="290" r:id="rId6"/>
    <p:sldId id="278" r:id="rId7"/>
    <p:sldId id="285" r:id="rId8"/>
    <p:sldId id="286" r:id="rId9"/>
    <p:sldId id="289" r:id="rId10"/>
    <p:sldId id="279" r:id="rId11"/>
    <p:sldId id="280" r:id="rId12"/>
    <p:sldId id="281" r:id="rId13"/>
    <p:sldId id="282" r:id="rId14"/>
    <p:sldId id="291" r:id="rId15"/>
    <p:sldId id="276" r:id="rId16"/>
    <p:sldId id="277" r:id="rId17"/>
    <p:sldId id="284" r:id="rId1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B63D6338-87FB-4218-BBC1-6C546C54321E}">
          <p14:sldIdLst>
            <p14:sldId id="256"/>
          </p14:sldIdLst>
        </p14:section>
        <p14:section name="市场调研" id="{324B5E6C-10E7-488F-B2D6-72216BCF76A3}">
          <p14:sldIdLst>
            <p14:sldId id="283"/>
            <p14:sldId id="288"/>
            <p14:sldId id="287"/>
            <p14:sldId id="290"/>
            <p14:sldId id="278"/>
            <p14:sldId id="285"/>
            <p14:sldId id="286"/>
            <p14:sldId id="289"/>
            <p14:sldId id="279"/>
          </p14:sldIdLst>
        </p14:section>
        <p14:section name="需求痛点梳理" id="{5778A11E-86BD-41D2-B8BF-74FF47D5FE1E}">
          <p14:sldIdLst>
            <p14:sldId id="280"/>
          </p14:sldIdLst>
        </p14:section>
        <p14:section name="安全帽分类" id="{4EBE7DC4-6E48-4CC1-8F4F-8E9F97F502AE}">
          <p14:sldIdLst>
            <p14:sldId id="281"/>
            <p14:sldId id="282"/>
          </p14:sldIdLst>
        </p14:section>
        <p14:section name="应用方向" id="{11BD1404-494E-4197-8DDA-7BF366076083}">
          <p14:sldIdLst>
            <p14:sldId id="291"/>
          </p14:sldIdLst>
        </p14:section>
        <p14:section name="初版解决方案" id="{45C8E85A-A998-4096-BC82-D69BF26D797C}">
          <p14:sldIdLst>
            <p14:sldId id="276"/>
            <p14:sldId id="277"/>
            <p14:sldId id="28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08"/>
    <p:restoredTop sz="96041"/>
  </p:normalViewPr>
  <p:slideViewPr>
    <p:cSldViewPr snapToGrid="0" snapToObjects="1">
      <p:cViewPr varScale="1">
        <p:scale>
          <a:sx n="98" d="100"/>
          <a:sy n="98" d="100"/>
        </p:scale>
        <p:origin x="82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578E9D-1FA9-DF46-963A-E1BBCE64FD16}" type="datetimeFigureOut">
              <a:rPr kumimoji="1" lang="zh-CN" altLang="en-US" smtClean="0"/>
              <a:t>2023/5/30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9D983E-23AA-614C-97BC-C26F9790122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561242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395D9A-E8E3-E4C5-965C-508FA23F65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49D2DB5-4032-CEAF-0ACA-0ED146CC17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665FFA5-EF15-94C1-62A9-5482161C51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45785-8A0D-9042-A327-928C94299F67}" type="datetimeFigureOut">
              <a:rPr kumimoji="1" lang="zh-CN" altLang="en-US" smtClean="0"/>
              <a:t>2023/5/30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234151C-F1D7-3AF9-F751-45F8875C82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2344217-66B9-3BF5-3CF9-D4381B744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1FBCA-D9B0-7C44-B19F-11DBEEB97E2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215678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56DA8B-39FC-EA86-E2B8-4D4C35B2E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353D682-6143-A823-C256-FB8E50BD81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57E5D48-59A6-0EF2-1343-4E93993EE7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45785-8A0D-9042-A327-928C94299F67}" type="datetimeFigureOut">
              <a:rPr kumimoji="1" lang="zh-CN" altLang="en-US" smtClean="0"/>
              <a:t>2023/5/30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B25C8C9-476A-EDAB-C010-6E1D63487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E6FB8A0-0FC9-B896-C9E8-CEE99EE3E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1FBCA-D9B0-7C44-B19F-11DBEEB97E2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741226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E9EA6A39-F676-09AC-E3B7-3697BB8A65D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26E018A-148A-3ABA-FDCA-159EF36FC1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D3FC5BF-BD57-8E41-333A-4ED6353FD3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45785-8A0D-9042-A327-928C94299F67}" type="datetimeFigureOut">
              <a:rPr kumimoji="1" lang="zh-CN" altLang="en-US" smtClean="0"/>
              <a:t>2023/5/30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D2EA14F-EBDB-FFEF-1BA2-C31E8A4F27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AE92188-2F4D-6B99-8097-0E068CBC2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1FBCA-D9B0-7C44-B19F-11DBEEB97E2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220096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663645-6393-E740-E254-F84B952B5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F35447D-2A41-7F90-BBB5-421DE641AC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01FD4CC-5ECD-6643-B1FF-C0171F4DD1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45785-8A0D-9042-A327-928C94299F67}" type="datetimeFigureOut">
              <a:rPr kumimoji="1" lang="zh-CN" altLang="en-US" smtClean="0"/>
              <a:t>2023/5/30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DC4E374-2D29-6462-70C7-05CA2A84F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22D5907-E411-AFB8-E7A3-F5BF419D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1FBCA-D9B0-7C44-B19F-11DBEEB97E2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672989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5F257A-E406-1247-E1CC-B70088C94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6EDB822-CA77-A340-A09D-9B9F965E74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DF4D570-8115-902B-06E0-6937417FDF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45785-8A0D-9042-A327-928C94299F67}" type="datetimeFigureOut">
              <a:rPr kumimoji="1" lang="zh-CN" altLang="en-US" smtClean="0"/>
              <a:t>2023/5/30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2302A75-2A73-C6F2-E42A-75D78BE91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2291041-AAE5-4E3E-5CF5-D58249FD6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1FBCA-D9B0-7C44-B19F-11DBEEB97E2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675000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CE60AFC-08E1-BC05-F880-A32D0BA66E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D3E1627-AEF9-8D45-25D4-CFBD4C1CCE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96FD8B1-D6CA-79AB-5320-8D9A01231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ED3B1F8-4C5D-058A-D0F0-FF28F9962D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45785-8A0D-9042-A327-928C94299F67}" type="datetimeFigureOut">
              <a:rPr kumimoji="1" lang="zh-CN" altLang="en-US" smtClean="0"/>
              <a:t>2023/5/30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3FBDE73-F385-9775-27B1-20851C477D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D9D066B-F9F8-10E3-07F4-E2235E4D6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1FBCA-D9B0-7C44-B19F-11DBEEB97E2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060348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B10C38-73FD-A405-EEB6-18930A7FB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6EF6ECB-4D17-2FF0-2E1B-84AE0C57A6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B841A37-C115-DAB1-CB6E-1C95FCB50D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AE12926-F6C5-0768-7972-397DF5F668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F3CF6143-E11C-385F-D50C-4C4FABC604E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262442AA-42A4-17E3-0E7B-24F59929A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45785-8A0D-9042-A327-928C94299F67}" type="datetimeFigureOut">
              <a:rPr kumimoji="1" lang="zh-CN" altLang="en-US" smtClean="0"/>
              <a:t>2023/5/30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B23CD118-844A-B2CE-A419-0A94C00243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B8D515C1-C9EB-806E-3FBD-DB771D30B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1FBCA-D9B0-7C44-B19F-11DBEEB97E2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170358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D91CA16-E199-FC28-6EB6-E441B25D4E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F63436D-FBC4-01BB-F943-1768F6ABBD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45785-8A0D-9042-A327-928C94299F67}" type="datetimeFigureOut">
              <a:rPr kumimoji="1" lang="zh-CN" altLang="en-US" smtClean="0"/>
              <a:t>2023/5/30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10E75DA-6DF5-1BDF-771A-EC05A88E03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E90FD9C-4EE4-D778-1A51-1BF68A6188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1FBCA-D9B0-7C44-B19F-11DBEEB97E2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679783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57B314A-E0D9-88AA-D7E2-FA0D787F57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45785-8A0D-9042-A327-928C94299F67}" type="datetimeFigureOut">
              <a:rPr kumimoji="1" lang="zh-CN" altLang="en-US" smtClean="0"/>
              <a:t>2023/5/30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4920FDE-17C4-6B37-BE4B-8D4247CA71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3FB5311-93F2-368D-4BF6-14737A96C8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1FBCA-D9B0-7C44-B19F-11DBEEB97E2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599683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38814F-6681-D55D-D0C1-D86872D23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078578A-FF85-D864-31DF-4AE7560B7F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7E62A36-2C60-C81A-EECD-4E88042922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07190BF-D8BD-DE30-9CBB-BE912B4973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45785-8A0D-9042-A327-928C94299F67}" type="datetimeFigureOut">
              <a:rPr kumimoji="1" lang="zh-CN" altLang="en-US" smtClean="0"/>
              <a:t>2023/5/30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3773207-B757-9128-BE9B-8C8885DBDE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3F47A82-0ABA-8D10-DE93-9869722E89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1FBCA-D9B0-7C44-B19F-11DBEEB97E2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200387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2CA8BD2-3A4F-3D42-110B-BC1C13E22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150EE39F-0AD3-7797-7144-837AC456774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5AB2DE1-DF93-6FC1-640C-43DB8F2C5E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1B8BCDF-42E2-E9B1-EFCD-B69044408D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45785-8A0D-9042-A327-928C94299F67}" type="datetimeFigureOut">
              <a:rPr kumimoji="1" lang="zh-CN" altLang="en-US" smtClean="0"/>
              <a:t>2023/5/30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5C8EE5A-FF56-9E25-95DB-A5B99D96C9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D9674F6-A593-AAB7-7630-D1E3195A87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1FBCA-D9B0-7C44-B19F-11DBEEB97E2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775010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39ACA8C9-B3D5-79AB-A175-91FE7DCFA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58EB1A9-17E4-A04B-690A-198D3D4821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BCED9F8-5613-65BD-5BB1-256678531F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745785-8A0D-9042-A327-928C94299F67}" type="datetimeFigureOut">
              <a:rPr kumimoji="1" lang="zh-CN" altLang="en-US" smtClean="0"/>
              <a:t>2023/5/30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C3A2C68-68C5-87AC-6CA5-EBEC726EF5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31F8766-5E53-688D-1000-C895100061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91FBCA-D9B0-7C44-B19F-11DBEEB97E2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852677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8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2.png"/><Relationship Id="rId4" Type="http://schemas.openxmlformats.org/officeDocument/2006/relationships/image" Target="../media/image11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CEADB1-4A92-0EC3-D848-C4E731385FD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CN" altLang="en-US" sz="6000" dirty="0"/>
              <a:t>智能蓝牙头盔</a:t>
            </a:r>
            <a:endParaRPr kumimoji="1"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0C4E890-6F0A-A3A4-B65C-7B8069EED00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zh-CN" altLang="en-US" dirty="0"/>
              <a:t>解决方案</a:t>
            </a:r>
            <a:endParaRPr kumimoji="1" lang="en-US" altLang="zh-CN" dirty="0"/>
          </a:p>
          <a:p>
            <a:r>
              <a:rPr kumimoji="1" lang="en-US" altLang="zh-CN" dirty="0"/>
              <a:t>2023-4-18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984340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866261-9EB2-FD67-7020-0F8519C82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市场存量调研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3FBA31C-A104-910A-73C5-DFB530F044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电动车市场规模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b="0" i="0" dirty="0">
                <a:solidFill>
                  <a:srgbClr val="404040"/>
                </a:solidFill>
                <a:effectLst/>
                <a:latin typeface="Arial" panose="020B0604020202020204" pitchFamily="34" charset="0"/>
              </a:rPr>
              <a:t>普通自行车头盔</a:t>
            </a:r>
            <a:endParaRPr lang="en-US" altLang="zh-CN" b="0" i="0" dirty="0">
              <a:solidFill>
                <a:srgbClr val="404040"/>
              </a:solidFill>
              <a:effectLst/>
              <a:latin typeface="Arial" panose="020B0604020202020204" pitchFamily="34" charset="0"/>
            </a:endParaRPr>
          </a:p>
          <a:p>
            <a:endParaRPr lang="en-US" altLang="zh-CN" dirty="0">
              <a:solidFill>
                <a:srgbClr val="404040"/>
              </a:solidFill>
              <a:latin typeface="Arial" panose="020B0604020202020204" pitchFamily="34" charset="0"/>
            </a:endParaRPr>
          </a:p>
          <a:p>
            <a:r>
              <a:rPr lang="zh-CN" altLang="en-US" b="0" i="0" dirty="0">
                <a:solidFill>
                  <a:srgbClr val="404040"/>
                </a:solidFill>
                <a:effectLst/>
                <a:latin typeface="Arial" panose="020B0604020202020204" pitchFamily="34" charset="0"/>
              </a:rPr>
              <a:t>普通摩托车头盔</a:t>
            </a:r>
            <a:endParaRPr lang="en-US" altLang="zh-CN" b="0" i="0" dirty="0">
              <a:solidFill>
                <a:srgbClr val="404040"/>
              </a:solidFill>
              <a:effectLst/>
              <a:latin typeface="Arial" panose="020B0604020202020204" pitchFamily="34" charset="0"/>
            </a:endParaRPr>
          </a:p>
          <a:p>
            <a:pPr lvl="1"/>
            <a:r>
              <a:rPr lang="zh-CN" altLang="en-US" b="0" i="0" dirty="0">
                <a:solidFill>
                  <a:srgbClr val="404040"/>
                </a:solidFill>
                <a:effectLst/>
                <a:latin typeface="Arial" panose="020B0604020202020204" pitchFamily="34" charset="0"/>
              </a:rPr>
              <a:t>摩托车标准在刚度、耐穿透性等方面会优于自行车头盔，参考价</a:t>
            </a:r>
            <a:r>
              <a:rPr lang="en-US" altLang="zh-CN" b="0" i="0" dirty="0">
                <a:solidFill>
                  <a:srgbClr val="404040"/>
                </a:solidFill>
                <a:effectLst/>
                <a:latin typeface="Arial" panose="020B0604020202020204" pitchFamily="34" charset="0"/>
              </a:rPr>
              <a:t>100</a:t>
            </a:r>
            <a:r>
              <a:rPr lang="zh-CN" altLang="en-US" b="0" i="0" dirty="0">
                <a:solidFill>
                  <a:srgbClr val="404040"/>
                </a:solidFill>
                <a:effectLst/>
                <a:latin typeface="Arial" panose="020B0604020202020204" pitchFamily="34" charset="0"/>
              </a:rPr>
              <a:t>元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45B89D9-B99A-16B9-F286-84F45D33E4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385" y="135467"/>
            <a:ext cx="1083789" cy="1083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789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B91B87-0514-E095-BEBF-32DEA50FD1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923D1B3-AAA9-B21A-4403-2313D97130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404040"/>
                </a:solidFill>
                <a:effectLst/>
                <a:latin typeface="Arial" panose="020B0604020202020204" pitchFamily="34" charset="0"/>
              </a:rPr>
              <a:t>主要需求</a:t>
            </a:r>
            <a:endParaRPr lang="en-US" altLang="zh-CN" dirty="0">
              <a:solidFill>
                <a:srgbClr val="404040"/>
              </a:solidFill>
              <a:latin typeface="Arial" panose="020B0604020202020204" pitchFamily="34" charset="0"/>
            </a:endParaRPr>
          </a:p>
          <a:p>
            <a:pPr lvl="1"/>
            <a:r>
              <a:rPr lang="zh-CN" altLang="en-US" dirty="0">
                <a:solidFill>
                  <a:srgbClr val="404040"/>
                </a:solidFill>
                <a:latin typeface="Arial" panose="020B0604020202020204" pitchFamily="34" charset="0"/>
              </a:rPr>
              <a:t>骑行过程中可以接打电话</a:t>
            </a:r>
            <a:endParaRPr lang="en-US" altLang="zh-CN" b="0" i="0" dirty="0">
              <a:solidFill>
                <a:srgbClr val="404040"/>
              </a:solidFill>
              <a:effectLst/>
              <a:latin typeface="Arial" panose="020B0604020202020204" pitchFamily="34" charset="0"/>
            </a:endParaRPr>
          </a:p>
          <a:p>
            <a:pPr lvl="1"/>
            <a:r>
              <a:rPr lang="zh-CN" altLang="en-US" b="0" i="0" dirty="0">
                <a:solidFill>
                  <a:srgbClr val="404040"/>
                </a:solidFill>
                <a:effectLst/>
                <a:latin typeface="Arial" panose="020B0604020202020204" pitchFamily="34" charset="0"/>
              </a:rPr>
              <a:t>当前骑手自购蓝牙耳机连接手机，耳机需要长时间佩戴，戴久了耳朵痛、头痛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DDAA50A-7553-C0C5-3CA0-6105EEF378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385" y="135467"/>
            <a:ext cx="1083789" cy="1083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0281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9999A2-EEE8-0C0B-99A8-5FBC49929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工控类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7A04C63-7449-AF83-4046-43F7FA508C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建筑工地</a:t>
            </a:r>
            <a:endParaRPr lang="en-US" altLang="zh-CN" dirty="0"/>
          </a:p>
          <a:p>
            <a:r>
              <a:rPr lang="zh-CN" altLang="en-US" dirty="0"/>
              <a:t>厂房标准作业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CDA9E82-FB67-B3B7-DD2E-6A1BF977CB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385" y="135467"/>
            <a:ext cx="1083789" cy="1083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8949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369A489-3ABE-5AB2-3E6C-77C7CA6047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消费类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9222A89-15EA-2439-7E10-D24644A310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电动车用户</a:t>
            </a:r>
            <a:endParaRPr lang="en-US" altLang="zh-CN" dirty="0"/>
          </a:p>
          <a:p>
            <a:pPr lvl="1"/>
            <a:r>
              <a:rPr lang="en-US" altLang="zh-CN" dirty="0"/>
              <a:t>C</a:t>
            </a:r>
            <a:r>
              <a:rPr lang="zh-CN" altLang="en-US" dirty="0"/>
              <a:t>端普通消费者</a:t>
            </a:r>
            <a:endParaRPr lang="en-US" altLang="zh-CN" dirty="0"/>
          </a:p>
          <a:p>
            <a:pPr lvl="1"/>
            <a:r>
              <a:rPr lang="zh-CN" altLang="en-US" dirty="0"/>
              <a:t>骑行运动爱好者</a:t>
            </a:r>
            <a:endParaRPr lang="en-US" altLang="zh-CN" dirty="0"/>
          </a:p>
          <a:p>
            <a:pPr lvl="1"/>
            <a:endParaRPr lang="en-US" altLang="zh-CN" dirty="0"/>
          </a:p>
          <a:p>
            <a:r>
              <a:rPr lang="zh-CN" altLang="en-US" dirty="0"/>
              <a:t>行业用户</a:t>
            </a:r>
            <a:endParaRPr lang="en-US" altLang="zh-CN" dirty="0"/>
          </a:p>
          <a:p>
            <a:pPr lvl="1"/>
            <a:r>
              <a:rPr lang="zh-CN" altLang="en-US" dirty="0"/>
              <a:t>美团、饿了么、顺丰、抖音外卖、代驾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174689D-0067-94A5-998C-C652005670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385" y="135467"/>
            <a:ext cx="1083789" cy="1083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7582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98B2E4-C4A3-B9DE-7864-655E1C495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可拆卸式解决方案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F1C7EE7-1FA9-B4E5-CD5D-750A791EFF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5257801" cy="4332898"/>
          </a:xfrm>
        </p:spPr>
        <p:txBody>
          <a:bodyPr/>
          <a:lstStyle/>
          <a:p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655350D-AF6A-3E85-73E9-27FEA59B9C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739011"/>
            <a:ext cx="5172213" cy="1977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4862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934010B-5AC9-E262-2122-2B58DD9BE5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err="1"/>
              <a:t>AIoT</a:t>
            </a:r>
            <a:r>
              <a:rPr lang="zh-CN" altLang="en-US" b="1" dirty="0"/>
              <a:t> </a:t>
            </a:r>
            <a:r>
              <a:rPr lang="en-US" altLang="zh-CN" b="1" dirty="0"/>
              <a:t>—</a:t>
            </a:r>
            <a:r>
              <a:rPr lang="zh-CN" altLang="en-US" b="1" dirty="0"/>
              <a:t> 智能头盔方案 功能定义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98F099A-8E60-F6DD-A160-89096B7375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17389" y="1690688"/>
            <a:ext cx="6958027" cy="466566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zh-CN" altLang="en-US" sz="1800" dirty="0"/>
              <a:t>支持</a:t>
            </a:r>
            <a:r>
              <a:rPr lang="en-US" altLang="zh-CN" sz="1800" dirty="0" err="1">
                <a:ea typeface="宋体" charset="0"/>
              </a:rPr>
              <a:t>TicMotion</a:t>
            </a:r>
            <a:r>
              <a:rPr lang="zh-CN" altLang="en-US" sz="1800" dirty="0">
                <a:ea typeface="宋体" charset="0"/>
              </a:rPr>
              <a:t>算法，控制</a:t>
            </a:r>
            <a:r>
              <a:rPr lang="zh-CN" altLang="en-US" sz="1800" dirty="0"/>
              <a:t>体感</a:t>
            </a:r>
            <a:r>
              <a:rPr lang="en-US" altLang="zh-CN" sz="1800" dirty="0"/>
              <a:t>Sensor</a:t>
            </a:r>
            <a:r>
              <a:rPr lang="zh-CN" altLang="en-US" sz="1800" dirty="0"/>
              <a:t>，接挂电话</a:t>
            </a:r>
          </a:p>
          <a:p>
            <a:pPr lvl="1"/>
            <a:r>
              <a:rPr lang="zh-CN" altLang="en-US" sz="1600" dirty="0"/>
              <a:t>当电话来电时，点头接电话，摇头挂电话</a:t>
            </a:r>
            <a:endParaRPr lang="en-US" altLang="zh-CN" sz="1600" dirty="0"/>
          </a:p>
          <a:p>
            <a:r>
              <a:rPr lang="zh-CN" altLang="en-US" sz="1800" dirty="0"/>
              <a:t>支持降风噪算法</a:t>
            </a:r>
          </a:p>
          <a:p>
            <a:pPr lvl="1"/>
            <a:r>
              <a:rPr lang="zh-CN" altLang="en-US" sz="1600" dirty="0"/>
              <a:t>植入降风噪算法，</a:t>
            </a:r>
            <a:r>
              <a:rPr lang="en-US" altLang="zh-CN" sz="1600" dirty="0"/>
              <a:t>40</a:t>
            </a:r>
            <a:r>
              <a:rPr lang="zh-CN" altLang="en-US" sz="1600" dirty="0"/>
              <a:t>迈打电话时，对方依然可以清晰听到声音</a:t>
            </a:r>
          </a:p>
          <a:p>
            <a:r>
              <a:rPr lang="zh-CN" altLang="en-US" sz="1800" dirty="0"/>
              <a:t>支持</a:t>
            </a:r>
            <a:r>
              <a:rPr lang="en-US" altLang="zh-CN" sz="1800" dirty="0"/>
              <a:t>ENC</a:t>
            </a:r>
            <a:r>
              <a:rPr lang="zh-CN" altLang="en-US" sz="1800" dirty="0"/>
              <a:t>通话降噪</a:t>
            </a:r>
            <a:endParaRPr lang="zh-CN" altLang="en-US" sz="1800" dirty="0">
              <a:sym typeface="+mn-ea"/>
            </a:endParaRPr>
          </a:p>
          <a:p>
            <a:pPr lvl="1"/>
            <a:r>
              <a:rPr lang="zh-CN" altLang="en-US" sz="1600" dirty="0"/>
              <a:t>双</a:t>
            </a:r>
            <a:r>
              <a:rPr lang="en-US" altLang="zh-CN" sz="1600" dirty="0"/>
              <a:t>mic</a:t>
            </a:r>
            <a:r>
              <a:rPr lang="zh-CN" altLang="en-US" sz="1600" dirty="0"/>
              <a:t>通话降噪，打电话时降低环境噪音，让对方听的更加清晰</a:t>
            </a:r>
          </a:p>
          <a:p>
            <a:r>
              <a:rPr lang="zh-CN" altLang="en-US" sz="1800" dirty="0"/>
              <a:t>离线语音操作</a:t>
            </a:r>
            <a:endParaRPr lang="zh-CN" altLang="en-US" sz="1800" dirty="0">
              <a:sym typeface="+mn-ea"/>
            </a:endParaRPr>
          </a:p>
          <a:p>
            <a:pPr lvl="1"/>
            <a:r>
              <a:rPr lang="zh-CN" altLang="en-US" sz="1600" dirty="0">
                <a:sym typeface="+mn-ea"/>
              </a:rPr>
              <a:t>支持语音唤醒手机语音助理，语音控制上一首、下一首、开始播放、暂停播放、增大音量、减小音量、接听、挂断。</a:t>
            </a:r>
          </a:p>
          <a:p>
            <a:r>
              <a:rPr lang="zh-CN" altLang="en-US" sz="1800" dirty="0">
                <a:sym typeface="+mn-ea"/>
              </a:rPr>
              <a:t>后续拓展</a:t>
            </a:r>
            <a:r>
              <a:rPr lang="en-US" altLang="zh-CN" sz="1800" dirty="0">
                <a:sym typeface="+mn-ea"/>
              </a:rPr>
              <a:t>4G cat1</a:t>
            </a:r>
            <a:r>
              <a:rPr lang="zh-CN" altLang="en-US" sz="1800" dirty="0">
                <a:sym typeface="+mn-ea"/>
              </a:rPr>
              <a:t>对讲</a:t>
            </a:r>
          </a:p>
          <a:p>
            <a:pPr lvl="1"/>
            <a:r>
              <a:rPr lang="zh-CN" altLang="en-US" sz="1600" dirty="0">
                <a:sym typeface="+mn-ea"/>
              </a:rPr>
              <a:t>当插入</a:t>
            </a:r>
            <a:r>
              <a:rPr lang="en-US" altLang="zh-CN" sz="1600" dirty="0">
                <a:sym typeface="+mn-ea"/>
              </a:rPr>
              <a:t>4G cat1</a:t>
            </a:r>
            <a:r>
              <a:rPr lang="zh-CN" altLang="en-US" sz="1600" dirty="0">
                <a:sym typeface="+mn-ea"/>
              </a:rPr>
              <a:t>对讲模块，头盔耳机切换到</a:t>
            </a:r>
            <a:r>
              <a:rPr lang="en-US" altLang="zh-CN" sz="1600" dirty="0">
                <a:sym typeface="+mn-ea"/>
              </a:rPr>
              <a:t>4G</a:t>
            </a:r>
            <a:r>
              <a:rPr lang="zh-CN" altLang="en-US" sz="1600" dirty="0">
                <a:sym typeface="+mn-ea"/>
              </a:rPr>
              <a:t>对讲模式，并且可以离线语音调换频道</a:t>
            </a:r>
            <a:r>
              <a:rPr lang="en-US" altLang="zh-CN" sz="1600" dirty="0">
                <a:sym typeface="+mn-ea"/>
              </a:rPr>
              <a:t>/</a:t>
            </a:r>
            <a:r>
              <a:rPr lang="zh-CN" altLang="en-US" sz="1600" dirty="0">
                <a:sym typeface="+mn-ea"/>
              </a:rPr>
              <a:t>开关闭讲话</a:t>
            </a:r>
          </a:p>
          <a:p>
            <a:pPr lvl="1"/>
            <a:r>
              <a:rPr lang="zh-CN" altLang="en-US" sz="1600" dirty="0">
                <a:sym typeface="+mn-ea"/>
              </a:rPr>
              <a:t>离线语音命令词</a:t>
            </a:r>
            <a:endParaRPr lang="zh-CN" altLang="en-US" sz="2000" dirty="0">
              <a:sym typeface="+mn-ea"/>
            </a:endParaRPr>
          </a:p>
          <a:p>
            <a:pPr lvl="2"/>
            <a:r>
              <a:rPr lang="zh-CN" altLang="en-US" sz="1600" dirty="0">
                <a:sym typeface="+mn-ea"/>
              </a:rPr>
              <a:t>开启讲话，关闭讲话，开启播报，关闭播报</a:t>
            </a:r>
          </a:p>
          <a:p>
            <a:pPr lvl="2"/>
            <a:r>
              <a:rPr lang="zh-CN" altLang="en-US" sz="1600" dirty="0">
                <a:sym typeface="+mn-ea"/>
              </a:rPr>
              <a:t>调到频道</a:t>
            </a:r>
            <a:r>
              <a:rPr lang="en-US" altLang="zh-CN" sz="1600" dirty="0">
                <a:sym typeface="+mn-ea"/>
              </a:rPr>
              <a:t>1</a:t>
            </a:r>
            <a:r>
              <a:rPr lang="zh-CN" altLang="en-US" sz="1600" dirty="0">
                <a:sym typeface="+mn-ea"/>
              </a:rPr>
              <a:t>、调到频道</a:t>
            </a:r>
            <a:r>
              <a:rPr lang="en-US" altLang="zh-CN" sz="1600" dirty="0">
                <a:sym typeface="+mn-ea"/>
              </a:rPr>
              <a:t>2</a:t>
            </a:r>
            <a:endParaRPr lang="zh-CN" altLang="en-US" sz="1600" dirty="0">
              <a:sym typeface="+mn-ea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F11D415-ED5D-5584-5D34-0683F49DD1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2023/3/28</a:t>
            </a:r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D53B38F-5B00-D816-9079-5270DBBBDC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Soundec confidential</a:t>
            </a: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E75C826-23BD-4A93-36CE-1440CC4F3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94DD9-19E9-4AB5-81F1-0924461723A7}" type="slidenum">
              <a:rPr lang="zh-CN" altLang="en-US" smtClean="0"/>
              <a:t>15</a:t>
            </a:fld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57DE84C-F3C0-CC8E-5013-D3280D1EF9EF}"/>
              </a:ext>
            </a:extLst>
          </p:cNvPr>
          <p:cNvSpPr txBox="1"/>
          <p:nvPr/>
        </p:nvSpPr>
        <p:spPr>
          <a:xfrm>
            <a:off x="1938020" y="5435432"/>
            <a:ext cx="944880" cy="24511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1000">
                <a:ea typeface="宋体" charset="0"/>
                <a:sym typeface="+mn-ea"/>
              </a:rPr>
              <a:t>图片仅供参考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11BA32F-2613-6F81-CF81-C7AB5A1EFE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145" y="1973412"/>
            <a:ext cx="2548255" cy="2805430"/>
          </a:xfrm>
          <a:prstGeom prst="rect">
            <a:avLst/>
          </a:prstGeom>
        </p:spPr>
      </p:pic>
      <p:cxnSp>
        <p:nvCxnSpPr>
          <p:cNvPr id="9" name="直接箭头连接符 10">
            <a:extLst>
              <a:ext uri="{FF2B5EF4-FFF2-40B4-BE49-F238E27FC236}">
                <a16:creationId xmlns:a16="http://schemas.microsoft.com/office/drawing/2014/main" id="{7BBDFEE9-5451-29F9-438A-DCC666AE7166}"/>
              </a:ext>
            </a:extLst>
          </p:cNvPr>
          <p:cNvCxnSpPr/>
          <p:nvPr/>
        </p:nvCxnSpPr>
        <p:spPr>
          <a:xfrm>
            <a:off x="3236595" y="3042752"/>
            <a:ext cx="487680" cy="0"/>
          </a:xfrm>
          <a:prstGeom prst="straightConnector1">
            <a:avLst/>
          </a:prstGeom>
          <a:ln>
            <a:solidFill>
              <a:srgbClr val="3A90F7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A276FAC4-A2B8-58D0-5E3C-F92FA995BDB0}"/>
              </a:ext>
            </a:extLst>
          </p:cNvPr>
          <p:cNvSpPr txBox="1"/>
          <p:nvPr/>
        </p:nvSpPr>
        <p:spPr>
          <a:xfrm>
            <a:off x="3724275" y="2920197"/>
            <a:ext cx="46545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/>
              <a:t>喇叭</a:t>
            </a:r>
          </a:p>
        </p:txBody>
      </p:sp>
      <p:cxnSp>
        <p:nvCxnSpPr>
          <p:cNvPr id="11" name="直接箭头连接符 5">
            <a:extLst>
              <a:ext uri="{FF2B5EF4-FFF2-40B4-BE49-F238E27FC236}">
                <a16:creationId xmlns:a16="http://schemas.microsoft.com/office/drawing/2014/main" id="{A372918C-2895-BCB5-B718-893231713D3F}"/>
              </a:ext>
            </a:extLst>
          </p:cNvPr>
          <p:cNvCxnSpPr/>
          <p:nvPr/>
        </p:nvCxnSpPr>
        <p:spPr>
          <a:xfrm>
            <a:off x="2734945" y="3474552"/>
            <a:ext cx="859790" cy="0"/>
          </a:xfrm>
          <a:prstGeom prst="straightConnector1">
            <a:avLst/>
          </a:prstGeom>
          <a:ln>
            <a:solidFill>
              <a:srgbClr val="3A90F7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AADB6965-B55A-5EBD-EF43-07C9D61CE527}"/>
              </a:ext>
            </a:extLst>
          </p:cNvPr>
          <p:cNvSpPr txBox="1"/>
          <p:nvPr/>
        </p:nvSpPr>
        <p:spPr>
          <a:xfrm>
            <a:off x="3724275" y="3377397"/>
            <a:ext cx="79311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/>
              <a:t>双</a:t>
            </a:r>
            <a:r>
              <a:rPr lang="en-US" altLang="zh-CN" sz="1000"/>
              <a:t>mic</a:t>
            </a:r>
          </a:p>
        </p:txBody>
      </p:sp>
      <p:cxnSp>
        <p:nvCxnSpPr>
          <p:cNvPr id="13" name="直接箭头连接符 7">
            <a:extLst>
              <a:ext uri="{FF2B5EF4-FFF2-40B4-BE49-F238E27FC236}">
                <a16:creationId xmlns:a16="http://schemas.microsoft.com/office/drawing/2014/main" id="{F5FEA417-C15D-F410-0582-50B2E792FA71}"/>
              </a:ext>
            </a:extLst>
          </p:cNvPr>
          <p:cNvCxnSpPr/>
          <p:nvPr/>
        </p:nvCxnSpPr>
        <p:spPr>
          <a:xfrm>
            <a:off x="3351530" y="3287862"/>
            <a:ext cx="303530" cy="0"/>
          </a:xfrm>
          <a:prstGeom prst="straightConnector1">
            <a:avLst/>
          </a:prstGeom>
          <a:ln>
            <a:solidFill>
              <a:srgbClr val="3A90F7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5B2E70D6-1F28-C1E8-B67B-BEBCE92BB044}"/>
              </a:ext>
            </a:extLst>
          </p:cNvPr>
          <p:cNvSpPr txBox="1"/>
          <p:nvPr/>
        </p:nvSpPr>
        <p:spPr>
          <a:xfrm>
            <a:off x="3724275" y="3165307"/>
            <a:ext cx="79311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/>
              <a:t>参考</a:t>
            </a:r>
            <a:r>
              <a:rPr lang="en-US" altLang="zh-CN" sz="1000"/>
              <a:t>mic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0A575379-9CAF-7E35-9235-90D22095FF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385" y="135467"/>
            <a:ext cx="1083789" cy="1083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2073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B91324-3BA2-8100-D7A6-24426C82AC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err="1"/>
              <a:t>AIoT</a:t>
            </a:r>
            <a:r>
              <a:rPr lang="zh-CN" altLang="en-US" b="1" dirty="0"/>
              <a:t> </a:t>
            </a:r>
            <a:r>
              <a:rPr lang="en-US" altLang="zh-CN" b="1" dirty="0"/>
              <a:t>—</a:t>
            </a:r>
            <a:r>
              <a:rPr lang="zh-CN" altLang="en-US" b="1" dirty="0"/>
              <a:t> </a:t>
            </a:r>
            <a:r>
              <a:rPr lang="zh-CN" altLang="en-US" b="1"/>
              <a:t>智能头盔方案 </a:t>
            </a:r>
            <a:r>
              <a:rPr lang="zh-CN" altLang="en-US" b="1" dirty="0"/>
              <a:t>系统框图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9CEC77C-2D85-2406-0974-F4CDEDB7EF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4625740" cy="4351338"/>
          </a:xfrm>
        </p:spPr>
        <p:txBody>
          <a:bodyPr>
            <a:normAutofit fontScale="85000" lnSpcReduction="20000"/>
          </a:bodyPr>
          <a:lstStyle/>
          <a:p>
            <a:r>
              <a:rPr lang="zh-CN" altLang="en-US" sz="2800" dirty="0">
                <a:solidFill>
                  <a:schemeClr val="tx1"/>
                </a:solidFill>
              </a:rPr>
              <a:t>主控</a:t>
            </a:r>
            <a:r>
              <a:rPr lang="en-US" altLang="zh-CN" sz="2800" dirty="0">
                <a:solidFill>
                  <a:schemeClr val="tx1"/>
                </a:solidFill>
              </a:rPr>
              <a:t>DSP</a:t>
            </a:r>
            <a:r>
              <a:rPr lang="zh-CN" altLang="en-US" sz="2800" dirty="0">
                <a:solidFill>
                  <a:schemeClr val="tx1"/>
                </a:solidFill>
              </a:rPr>
              <a:t>选型：</a:t>
            </a:r>
            <a:endParaRPr lang="en-US" altLang="zh-CN" sz="2800" dirty="0">
              <a:solidFill>
                <a:schemeClr val="tx1"/>
              </a:solidFill>
            </a:endParaRPr>
          </a:p>
          <a:p>
            <a:pPr lvl="1"/>
            <a:r>
              <a:rPr lang="en-US" altLang="zh-CN" dirty="0">
                <a:solidFill>
                  <a:schemeClr val="tx1"/>
                </a:solidFill>
              </a:rPr>
              <a:t>SNC8600</a:t>
            </a:r>
          </a:p>
          <a:p>
            <a:pPr lvl="1"/>
            <a:r>
              <a:rPr lang="zh-CN" altLang="en-US" dirty="0"/>
              <a:t>支持声学算法</a:t>
            </a:r>
            <a:endParaRPr lang="en-US" altLang="zh-CN" dirty="0"/>
          </a:p>
          <a:p>
            <a:pPr lvl="1"/>
            <a:r>
              <a:rPr lang="zh-CN" altLang="en-US" dirty="0"/>
              <a:t>支持体感算法</a:t>
            </a:r>
            <a:endParaRPr lang="en-US" altLang="zh-CN" dirty="0"/>
          </a:p>
          <a:p>
            <a:pPr lvl="1"/>
            <a:r>
              <a:rPr lang="en-US" altLang="zh-CN" dirty="0"/>
              <a:t>Uart</a:t>
            </a:r>
            <a:r>
              <a:rPr lang="zh-CN" altLang="en-US" dirty="0"/>
              <a:t>私有标准协议通讯</a:t>
            </a:r>
            <a:endParaRPr lang="en-US" altLang="zh-CN" dirty="0"/>
          </a:p>
          <a:p>
            <a:pPr lvl="1"/>
            <a:r>
              <a:rPr lang="zh-CN" altLang="en-US" dirty="0"/>
              <a:t>支持</a:t>
            </a:r>
            <a:r>
              <a:rPr lang="en-US" altLang="zh-CN" dirty="0"/>
              <a:t>DAC</a:t>
            </a:r>
            <a:r>
              <a:rPr lang="zh-CN" altLang="en-US" dirty="0"/>
              <a:t>输出推动扬声器</a:t>
            </a:r>
            <a:endParaRPr lang="en-US" altLang="zh-CN" dirty="0"/>
          </a:p>
          <a:p>
            <a:pPr lvl="1"/>
            <a:r>
              <a:rPr lang="zh-CN" altLang="en-US" dirty="0"/>
              <a:t>支持</a:t>
            </a:r>
            <a:r>
              <a:rPr lang="en-US" altLang="zh-CN" dirty="0"/>
              <a:t>I2S</a:t>
            </a:r>
            <a:r>
              <a:rPr lang="zh-CN" altLang="en-US" dirty="0"/>
              <a:t>通讯和蓝牙音频传输</a:t>
            </a:r>
            <a:endParaRPr lang="en-US" altLang="zh-CN" dirty="0"/>
          </a:p>
          <a:p>
            <a:r>
              <a:rPr kumimoji="1" lang="zh-CN" altLang="en-US" dirty="0"/>
              <a:t>蓝牙选型：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支持</a:t>
            </a:r>
            <a:r>
              <a:rPr kumimoji="1" lang="en-US" altLang="zh-CN" dirty="0"/>
              <a:t>I2S</a:t>
            </a:r>
            <a:r>
              <a:rPr kumimoji="1" lang="zh-CN" altLang="en-US" dirty="0"/>
              <a:t>和</a:t>
            </a:r>
            <a:r>
              <a:rPr kumimoji="1" lang="en-US" altLang="zh-CN" dirty="0"/>
              <a:t>Uart</a:t>
            </a:r>
            <a:r>
              <a:rPr kumimoji="1" lang="zh-CN" altLang="en-US" dirty="0"/>
              <a:t>接口的任意蓝牙型号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不需要包含</a:t>
            </a:r>
            <a:r>
              <a:rPr kumimoji="1" lang="en-US" altLang="zh-CN" dirty="0"/>
              <a:t>DSP</a:t>
            </a:r>
            <a:r>
              <a:rPr kumimoji="1" lang="zh-CN" altLang="en-US" dirty="0"/>
              <a:t>核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需要支持：</a:t>
            </a:r>
            <a:r>
              <a:rPr kumimoji="1" lang="en-US" altLang="zh-CN" dirty="0"/>
              <a:t>A2DP</a:t>
            </a:r>
            <a:r>
              <a:rPr kumimoji="1" lang="zh-CN" altLang="en-US" dirty="0"/>
              <a:t>、</a:t>
            </a:r>
            <a:r>
              <a:rPr kumimoji="1" lang="en-US" altLang="zh-CN" dirty="0"/>
              <a:t>HFP</a:t>
            </a:r>
            <a:r>
              <a:rPr kumimoji="1" lang="zh-CN" altLang="en-US" dirty="0"/>
              <a:t>协议</a:t>
            </a:r>
            <a:endParaRPr kumimoji="1" lang="en-US" altLang="zh-CN" dirty="0"/>
          </a:p>
          <a:p>
            <a:r>
              <a:rPr kumimoji="1" lang="en-US" altLang="zh-CN" dirty="0"/>
              <a:t>Speaker</a:t>
            </a:r>
            <a:r>
              <a:rPr kumimoji="1" lang="zh-CN" altLang="en-US" dirty="0"/>
              <a:t>选型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指向性喇叭</a:t>
            </a:r>
            <a:endParaRPr kumimoji="1" lang="en-US" altLang="zh-CN" dirty="0"/>
          </a:p>
          <a:p>
            <a:pPr lvl="1"/>
            <a:endParaRPr kumimoji="1" lang="en-US" altLang="zh-CN" dirty="0"/>
          </a:p>
          <a:p>
            <a:pPr lvl="1"/>
            <a:endParaRPr kumimoji="1" lang="en-US" altLang="zh-CN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1126E7B-B05E-28BF-B5BF-04BCFD5897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2023/3/28</a:t>
            </a:r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3A9B77F-0036-25C9-D7DC-59E18917C8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Soundec confidential</a:t>
            </a: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A34A1AE-EB1D-13A8-7310-F83A348A2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94DD9-19E9-4AB5-81F1-0924461723A7}" type="slidenum">
              <a:rPr lang="zh-CN" altLang="en-US" smtClean="0"/>
              <a:t>16</a:t>
            </a:fld>
            <a:endParaRPr lang="zh-CN" altLang="en-US"/>
          </a:p>
        </p:txBody>
      </p: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86F58CA2-9D97-EC95-3E5A-D858A4AE0405}"/>
              </a:ext>
            </a:extLst>
          </p:cNvPr>
          <p:cNvGrpSpPr/>
          <p:nvPr/>
        </p:nvGrpSpPr>
        <p:grpSpPr>
          <a:xfrm>
            <a:off x="10156768" y="4044240"/>
            <a:ext cx="1294858" cy="1893032"/>
            <a:chOff x="9272149" y="3084592"/>
            <a:chExt cx="1294858" cy="1893032"/>
          </a:xfrm>
        </p:grpSpPr>
        <p:sp>
          <p:nvSpPr>
            <p:cNvPr id="57" name="矩形: 圆角 123">
              <a:extLst>
                <a:ext uri="{FF2B5EF4-FFF2-40B4-BE49-F238E27FC236}">
                  <a16:creationId xmlns:a16="http://schemas.microsoft.com/office/drawing/2014/main" id="{9D3EB97B-B59A-8B11-DADA-B568A90FA334}"/>
                </a:ext>
              </a:extLst>
            </p:cNvPr>
            <p:cNvSpPr/>
            <p:nvPr/>
          </p:nvSpPr>
          <p:spPr>
            <a:xfrm>
              <a:off x="9272162" y="3084592"/>
              <a:ext cx="1294845" cy="1893032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lIns="36000" tIns="36000" rIns="36000" bIns="36000" rtlCol="0" anchor="ctr"/>
            <a:lstStyle/>
            <a:p>
              <a:pPr marL="72000" algn="r"/>
              <a:r>
                <a:rPr lang="zh-CN" altLang="en-US" sz="1050" b="1" dirty="0">
                  <a:solidFill>
                    <a:schemeClr val="tx1"/>
                  </a:solidFill>
                </a:rPr>
                <a:t>蓝牙透传解决方案</a:t>
              </a:r>
              <a:endParaRPr lang="en-US" altLang="zh-CN" sz="1050" b="1" dirty="0">
                <a:solidFill>
                  <a:schemeClr val="tx1"/>
                </a:solidFill>
              </a:endParaRPr>
            </a:p>
            <a:p>
              <a:pPr marL="72000" algn="r"/>
              <a:endParaRPr lang="en-US" altLang="zh-CN" sz="1000" b="1" dirty="0">
                <a:solidFill>
                  <a:schemeClr val="tx1"/>
                </a:solidFill>
              </a:endParaRPr>
            </a:p>
            <a:p>
              <a:pPr marL="72000" algn="r"/>
              <a:endParaRPr lang="en-US" altLang="zh-CN" sz="1000" b="1" dirty="0">
                <a:solidFill>
                  <a:schemeClr val="tx1"/>
                </a:solidFill>
              </a:endParaRPr>
            </a:p>
            <a:p>
              <a:pPr marL="72000" algn="r"/>
              <a:endParaRPr lang="en-US" altLang="zh-CN" sz="1000" b="1" dirty="0">
                <a:solidFill>
                  <a:schemeClr val="tx1"/>
                </a:solidFill>
              </a:endParaRPr>
            </a:p>
            <a:p>
              <a:pPr marL="72000" algn="r"/>
              <a:endParaRPr lang="en-US" altLang="zh-CN" sz="1000" b="1" dirty="0">
                <a:solidFill>
                  <a:schemeClr val="tx1"/>
                </a:solidFill>
              </a:endParaRPr>
            </a:p>
            <a:p>
              <a:pPr marL="72000" algn="r"/>
              <a:endParaRPr lang="en-US" altLang="zh-CN" sz="800" dirty="0">
                <a:solidFill>
                  <a:schemeClr val="tx1"/>
                </a:solidFill>
              </a:endParaRPr>
            </a:p>
            <a:p>
              <a:pPr marL="72000" algn="r"/>
              <a:endParaRPr lang="en-US" altLang="zh-CN" sz="900" dirty="0">
                <a:solidFill>
                  <a:schemeClr val="tx1"/>
                </a:solidFill>
              </a:endParaRPr>
            </a:p>
            <a:p>
              <a:pPr marL="72000" algn="r"/>
              <a:endParaRPr lang="en-US" altLang="zh-CN" sz="900" dirty="0">
                <a:solidFill>
                  <a:schemeClr val="tx1"/>
                </a:solidFill>
              </a:endParaRPr>
            </a:p>
            <a:p>
              <a:pPr marL="72000" algn="r"/>
              <a:endParaRPr lang="en-US" altLang="zh-CN" sz="900" dirty="0">
                <a:solidFill>
                  <a:schemeClr val="tx1"/>
                </a:solidFill>
              </a:endParaRPr>
            </a:p>
            <a:p>
              <a:pPr marL="72000" algn="r"/>
              <a:endParaRPr lang="en-US" altLang="zh-CN" sz="900" dirty="0">
                <a:solidFill>
                  <a:schemeClr val="tx1"/>
                </a:solidFill>
              </a:endParaRPr>
            </a:p>
            <a:p>
              <a:pPr marL="72000" algn="r"/>
              <a:endParaRPr lang="zh-CN" altLang="en-US" sz="900" dirty="0">
                <a:solidFill>
                  <a:schemeClr val="tx1"/>
                </a:solidFill>
              </a:endParaRPr>
            </a:p>
          </p:txBody>
        </p:sp>
        <p:grpSp>
          <p:nvGrpSpPr>
            <p:cNvPr id="58" name="组合 57">
              <a:extLst>
                <a:ext uri="{FF2B5EF4-FFF2-40B4-BE49-F238E27FC236}">
                  <a16:creationId xmlns:a16="http://schemas.microsoft.com/office/drawing/2014/main" id="{CDC8E7AF-B628-2110-2B8A-AB2D90F8D339}"/>
                </a:ext>
              </a:extLst>
            </p:cNvPr>
            <p:cNvGrpSpPr/>
            <p:nvPr/>
          </p:nvGrpSpPr>
          <p:grpSpPr>
            <a:xfrm flipH="1">
              <a:off x="9272149" y="3525201"/>
              <a:ext cx="1090571" cy="771186"/>
              <a:chOff x="6289480" y="4837290"/>
              <a:chExt cx="1090571" cy="771186"/>
            </a:xfrm>
          </p:grpSpPr>
          <p:sp>
            <p:nvSpPr>
              <p:cNvPr id="63" name="文本框 62">
                <a:extLst>
                  <a:ext uri="{FF2B5EF4-FFF2-40B4-BE49-F238E27FC236}">
                    <a16:creationId xmlns:a16="http://schemas.microsoft.com/office/drawing/2014/main" id="{258C6D6F-5FC2-D369-6078-C490AA357ADE}"/>
                  </a:ext>
                </a:extLst>
              </p:cNvPr>
              <p:cNvSpPr txBox="1"/>
              <p:nvPr/>
            </p:nvSpPr>
            <p:spPr>
              <a:xfrm>
                <a:off x="6289480" y="4837290"/>
                <a:ext cx="1090571" cy="771186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txBody>
              <a:bodyPr wrap="square" rtlCol="0" anchor="t" anchorCtr="0">
                <a:noAutofit/>
              </a:bodyPr>
              <a:lstStyle/>
              <a:p>
                <a:pPr algn="r"/>
                <a:r>
                  <a:rPr lang="en-US" altLang="zh-CN" sz="1050" dirty="0"/>
                  <a:t>I2S</a:t>
                </a:r>
              </a:p>
              <a:p>
                <a:pPr algn="r"/>
                <a:r>
                  <a:rPr lang="en-US" altLang="zh-CN" sz="700" dirty="0"/>
                  <a:t>(Master)</a:t>
                </a:r>
                <a:endParaRPr lang="zh-CN" altLang="en-US" sz="700" dirty="0"/>
              </a:p>
            </p:txBody>
          </p:sp>
          <p:sp>
            <p:nvSpPr>
              <p:cNvPr id="64" name="箭头: 五边形 146">
                <a:extLst>
                  <a:ext uri="{FF2B5EF4-FFF2-40B4-BE49-F238E27FC236}">
                    <a16:creationId xmlns:a16="http://schemas.microsoft.com/office/drawing/2014/main" id="{E68B7019-8C87-1035-286E-1AFEC9223CE9}"/>
                  </a:ext>
                </a:extLst>
              </p:cNvPr>
              <p:cNvSpPr/>
              <p:nvPr/>
            </p:nvSpPr>
            <p:spPr>
              <a:xfrm>
                <a:off x="6704912" y="5430106"/>
                <a:ext cx="673501" cy="144000"/>
              </a:xfrm>
              <a:prstGeom prst="homePlate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900" dirty="0">
                    <a:solidFill>
                      <a:schemeClr val="tx1"/>
                    </a:solidFill>
                  </a:rPr>
                  <a:t>SDO</a:t>
                </a:r>
                <a:endParaRPr lang="zh-CN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5" name="箭头: 五边形 147">
                <a:extLst>
                  <a:ext uri="{FF2B5EF4-FFF2-40B4-BE49-F238E27FC236}">
                    <a16:creationId xmlns:a16="http://schemas.microsoft.com/office/drawing/2014/main" id="{51DA1ECB-9710-D771-E26C-EEA121512B53}"/>
                  </a:ext>
                </a:extLst>
              </p:cNvPr>
              <p:cNvSpPr/>
              <p:nvPr/>
            </p:nvSpPr>
            <p:spPr>
              <a:xfrm>
                <a:off x="6699828" y="4878440"/>
                <a:ext cx="673501" cy="144000"/>
              </a:xfrm>
              <a:prstGeom prst="homePlate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900" dirty="0">
                    <a:solidFill>
                      <a:schemeClr val="tx1"/>
                    </a:solidFill>
                  </a:rPr>
                  <a:t>LRCK</a:t>
                </a:r>
                <a:endParaRPr lang="zh-CN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6" name="箭头: 五边形 148">
                <a:extLst>
                  <a:ext uri="{FF2B5EF4-FFF2-40B4-BE49-F238E27FC236}">
                    <a16:creationId xmlns:a16="http://schemas.microsoft.com/office/drawing/2014/main" id="{EFAE8501-7D2C-C1AF-12D1-4983193D5270}"/>
                  </a:ext>
                </a:extLst>
              </p:cNvPr>
              <p:cNvSpPr/>
              <p:nvPr/>
            </p:nvSpPr>
            <p:spPr>
              <a:xfrm>
                <a:off x="6699828" y="5063405"/>
                <a:ext cx="673501" cy="144000"/>
              </a:xfrm>
              <a:prstGeom prst="homePlate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900" dirty="0">
                    <a:solidFill>
                      <a:schemeClr val="tx1"/>
                    </a:solidFill>
                  </a:rPr>
                  <a:t>BCK</a:t>
                </a:r>
                <a:endParaRPr lang="zh-CN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7" name="箭头: 五边形 149">
                <a:extLst>
                  <a:ext uri="{FF2B5EF4-FFF2-40B4-BE49-F238E27FC236}">
                    <a16:creationId xmlns:a16="http://schemas.microsoft.com/office/drawing/2014/main" id="{7BB78025-15CA-08BC-380A-4509252FAEE2}"/>
                  </a:ext>
                </a:extLst>
              </p:cNvPr>
              <p:cNvSpPr/>
              <p:nvPr/>
            </p:nvSpPr>
            <p:spPr>
              <a:xfrm>
                <a:off x="6700643" y="5251675"/>
                <a:ext cx="673501" cy="144000"/>
              </a:xfrm>
              <a:prstGeom prst="homePlate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900" dirty="0">
                    <a:solidFill>
                      <a:schemeClr val="tx1"/>
                    </a:solidFill>
                  </a:rPr>
                  <a:t>SDI</a:t>
                </a:r>
                <a:endParaRPr lang="zh-CN" altLang="en-US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59" name="组合 58">
              <a:extLst>
                <a:ext uri="{FF2B5EF4-FFF2-40B4-BE49-F238E27FC236}">
                  <a16:creationId xmlns:a16="http://schemas.microsoft.com/office/drawing/2014/main" id="{9149A9D5-F442-9202-A6C3-5A3E95106455}"/>
                </a:ext>
              </a:extLst>
            </p:cNvPr>
            <p:cNvGrpSpPr/>
            <p:nvPr/>
          </p:nvGrpSpPr>
          <p:grpSpPr>
            <a:xfrm flipH="1">
              <a:off x="9278884" y="4417230"/>
              <a:ext cx="1090571" cy="452363"/>
              <a:chOff x="4525309" y="4267691"/>
              <a:chExt cx="1090571" cy="452363"/>
            </a:xfrm>
          </p:grpSpPr>
          <p:sp>
            <p:nvSpPr>
              <p:cNvPr id="60" name="文本框 59">
                <a:extLst>
                  <a:ext uri="{FF2B5EF4-FFF2-40B4-BE49-F238E27FC236}">
                    <a16:creationId xmlns:a16="http://schemas.microsoft.com/office/drawing/2014/main" id="{7A46F932-35E0-FC96-DD33-3BCB45B4F101}"/>
                  </a:ext>
                </a:extLst>
              </p:cNvPr>
              <p:cNvSpPr txBox="1"/>
              <p:nvPr/>
            </p:nvSpPr>
            <p:spPr>
              <a:xfrm>
                <a:off x="4525309" y="4267691"/>
                <a:ext cx="1090571" cy="452363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txBody>
              <a:bodyPr wrap="square" rtlCol="0" anchor="t" anchorCtr="0">
                <a:noAutofit/>
              </a:bodyPr>
              <a:lstStyle/>
              <a:p>
                <a:r>
                  <a:rPr lang="zh-CN" altLang="en-US" sz="1050" dirty="0"/>
                  <a:t>                  </a:t>
                </a:r>
                <a:r>
                  <a:rPr lang="en-US" altLang="zh-CN" sz="1050" dirty="0"/>
                  <a:t>Uart</a:t>
                </a:r>
              </a:p>
              <a:p>
                <a:endParaRPr lang="zh-CN" altLang="en-US" sz="700" dirty="0"/>
              </a:p>
            </p:txBody>
          </p:sp>
          <p:sp>
            <p:nvSpPr>
              <p:cNvPr id="61" name="箭头: 五边形 25">
                <a:extLst>
                  <a:ext uri="{FF2B5EF4-FFF2-40B4-BE49-F238E27FC236}">
                    <a16:creationId xmlns:a16="http://schemas.microsoft.com/office/drawing/2014/main" id="{04946BE2-7470-5760-A67A-E172CC779CA1}"/>
                  </a:ext>
                </a:extLst>
              </p:cNvPr>
              <p:cNvSpPr/>
              <p:nvPr/>
            </p:nvSpPr>
            <p:spPr>
              <a:xfrm>
                <a:off x="4935657" y="4332591"/>
                <a:ext cx="673501" cy="144000"/>
              </a:xfrm>
              <a:prstGeom prst="homePlate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900" dirty="0">
                    <a:solidFill>
                      <a:schemeClr val="tx1"/>
                    </a:solidFill>
                  </a:rPr>
                  <a:t>Tx</a:t>
                </a:r>
                <a:endParaRPr lang="zh-CN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2" name="箭头: 五边形 26">
                <a:extLst>
                  <a:ext uri="{FF2B5EF4-FFF2-40B4-BE49-F238E27FC236}">
                    <a16:creationId xmlns:a16="http://schemas.microsoft.com/office/drawing/2014/main" id="{25E02F8B-379D-0BF7-3495-2919BFBD0670}"/>
                  </a:ext>
                </a:extLst>
              </p:cNvPr>
              <p:cNvSpPr/>
              <p:nvPr/>
            </p:nvSpPr>
            <p:spPr>
              <a:xfrm>
                <a:off x="4935657" y="4517556"/>
                <a:ext cx="673501" cy="144000"/>
              </a:xfrm>
              <a:prstGeom prst="homePlate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900" dirty="0">
                    <a:solidFill>
                      <a:schemeClr val="tx1"/>
                    </a:solidFill>
                  </a:rPr>
                  <a:t>Rx</a:t>
                </a:r>
                <a:endParaRPr lang="zh-CN" altLang="en-US" sz="900" dirty="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68" name="文本框 67">
            <a:extLst>
              <a:ext uri="{FF2B5EF4-FFF2-40B4-BE49-F238E27FC236}">
                <a16:creationId xmlns:a16="http://schemas.microsoft.com/office/drawing/2014/main" id="{738428E2-6596-F177-E853-1362773824A8}"/>
              </a:ext>
            </a:extLst>
          </p:cNvPr>
          <p:cNvSpPr txBox="1"/>
          <p:nvPr/>
        </p:nvSpPr>
        <p:spPr>
          <a:xfrm flipH="1">
            <a:off x="10219658" y="3092217"/>
            <a:ext cx="1125093" cy="54915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t" anchorCtr="0">
            <a:noAutofit/>
          </a:bodyPr>
          <a:lstStyle/>
          <a:p>
            <a:endParaRPr lang="en-US" altLang="zh-CN" sz="1050" dirty="0"/>
          </a:p>
          <a:p>
            <a:r>
              <a:rPr lang="en-US" altLang="zh-CN" sz="1050" dirty="0"/>
              <a:t>Speaker x2</a:t>
            </a:r>
          </a:p>
        </p:txBody>
      </p:sp>
      <p:grpSp>
        <p:nvGrpSpPr>
          <p:cNvPr id="107" name="组合 106">
            <a:extLst>
              <a:ext uri="{FF2B5EF4-FFF2-40B4-BE49-F238E27FC236}">
                <a16:creationId xmlns:a16="http://schemas.microsoft.com/office/drawing/2014/main" id="{5F25DDE9-0EEE-65EB-3BAE-28EC1CC8B02E}"/>
              </a:ext>
            </a:extLst>
          </p:cNvPr>
          <p:cNvGrpSpPr/>
          <p:nvPr/>
        </p:nvGrpSpPr>
        <p:grpSpPr>
          <a:xfrm>
            <a:off x="5512734" y="2055914"/>
            <a:ext cx="4232874" cy="3881358"/>
            <a:chOff x="5512734" y="2055914"/>
            <a:chExt cx="4232874" cy="3881358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89BE10A9-6371-A1CF-ACE5-1E5F205E6C54}"/>
                </a:ext>
              </a:extLst>
            </p:cNvPr>
            <p:cNvSpPr/>
            <p:nvPr/>
          </p:nvSpPr>
          <p:spPr>
            <a:xfrm>
              <a:off x="6527217" y="2055914"/>
              <a:ext cx="3214332" cy="3881358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en-US" altLang="zh-CN" sz="1100" b="1" dirty="0">
                  <a:solidFill>
                    <a:schemeClr val="tx1"/>
                  </a:solidFill>
                </a:rPr>
                <a:t> </a:t>
              </a:r>
            </a:p>
            <a:p>
              <a:r>
                <a:rPr lang="en-US" altLang="zh-CN" sz="1600" b="1" dirty="0">
                  <a:solidFill>
                    <a:schemeClr val="tx1"/>
                  </a:solidFill>
                </a:rPr>
                <a:t>DSP</a:t>
              </a:r>
              <a:r>
                <a:rPr lang="zh-CN" altLang="en-US" sz="1600" b="1" dirty="0">
                  <a:solidFill>
                    <a:schemeClr val="tx1"/>
                  </a:solidFill>
                </a:rPr>
                <a:t> </a:t>
              </a:r>
              <a:r>
                <a:rPr lang="en-US" altLang="zh-CN" sz="1600" b="1" dirty="0">
                  <a:solidFill>
                    <a:schemeClr val="tx1"/>
                  </a:solidFill>
                </a:rPr>
                <a:t>SNC8600</a:t>
              </a:r>
              <a:endParaRPr lang="zh-CN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BB0B3AFF-1EEA-D958-2AB2-C2528795DB3D}"/>
                </a:ext>
              </a:extLst>
            </p:cNvPr>
            <p:cNvSpPr/>
            <p:nvPr/>
          </p:nvSpPr>
          <p:spPr>
            <a:xfrm>
              <a:off x="7552590" y="3824989"/>
              <a:ext cx="1090572" cy="57126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zh-CN" altLang="en-US" sz="1100" b="1" dirty="0">
                  <a:solidFill>
                    <a:schemeClr val="tx1"/>
                  </a:solidFill>
                </a:rPr>
                <a:t>算法</a:t>
              </a:r>
            </a:p>
          </p:txBody>
        </p:sp>
        <p:cxnSp>
          <p:nvCxnSpPr>
            <p:cNvPr id="10" name="连接符: 肘形 18">
              <a:extLst>
                <a:ext uri="{FF2B5EF4-FFF2-40B4-BE49-F238E27FC236}">
                  <a16:creationId xmlns:a16="http://schemas.microsoft.com/office/drawing/2014/main" id="{5D47F4A3-9D10-6AD7-DDC4-2480209D9303}"/>
                </a:ext>
              </a:extLst>
            </p:cNvPr>
            <p:cNvCxnSpPr>
              <a:cxnSpLocks/>
              <a:stCxn id="26" idx="3"/>
              <a:endCxn id="9" idx="2"/>
            </p:cNvCxnSpPr>
            <p:nvPr/>
          </p:nvCxnSpPr>
          <p:spPr>
            <a:xfrm>
              <a:off x="7120454" y="3635320"/>
              <a:ext cx="432136" cy="475300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连接符: 肘形 19">
              <a:extLst>
                <a:ext uri="{FF2B5EF4-FFF2-40B4-BE49-F238E27FC236}">
                  <a16:creationId xmlns:a16="http://schemas.microsoft.com/office/drawing/2014/main" id="{D90730B2-C5CB-AE8C-5365-7284D7A1ED35}"/>
                </a:ext>
              </a:extLst>
            </p:cNvPr>
            <p:cNvCxnSpPr>
              <a:cxnSpLocks/>
              <a:stCxn id="27" idx="3"/>
              <a:endCxn id="9" idx="2"/>
            </p:cNvCxnSpPr>
            <p:nvPr/>
          </p:nvCxnSpPr>
          <p:spPr>
            <a:xfrm flipV="1">
              <a:off x="7120454" y="4110620"/>
              <a:ext cx="432136" cy="1199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连接符: 肘形 20">
              <a:extLst>
                <a:ext uri="{FF2B5EF4-FFF2-40B4-BE49-F238E27FC236}">
                  <a16:creationId xmlns:a16="http://schemas.microsoft.com/office/drawing/2014/main" id="{CA392860-BD11-65FE-74B2-24F71F28E8F7}"/>
                </a:ext>
              </a:extLst>
            </p:cNvPr>
            <p:cNvCxnSpPr>
              <a:cxnSpLocks/>
              <a:stCxn id="9" idx="0"/>
              <a:endCxn id="30" idx="1"/>
            </p:cNvCxnSpPr>
            <p:nvPr/>
          </p:nvCxnSpPr>
          <p:spPr>
            <a:xfrm rot="5400000" flipH="1" flipV="1">
              <a:off x="8141938" y="3321629"/>
              <a:ext cx="459298" cy="547422"/>
            </a:xfrm>
            <a:prstGeom prst="bentConnector2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9BAD3B67-0B5F-C770-C0E3-709B3921001A}"/>
                </a:ext>
              </a:extLst>
            </p:cNvPr>
            <p:cNvGrpSpPr/>
            <p:nvPr/>
          </p:nvGrpSpPr>
          <p:grpSpPr>
            <a:xfrm>
              <a:off x="8650965" y="4485944"/>
              <a:ext cx="1090571" cy="771186"/>
              <a:chOff x="4525297" y="4465402"/>
              <a:chExt cx="1090571" cy="771186"/>
            </a:xfrm>
          </p:grpSpPr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436B090A-BF4B-B6BC-FE29-8F68F92B3597}"/>
                  </a:ext>
                </a:extLst>
              </p:cNvPr>
              <p:cNvSpPr txBox="1"/>
              <p:nvPr/>
            </p:nvSpPr>
            <p:spPr>
              <a:xfrm>
                <a:off x="4525297" y="4465402"/>
                <a:ext cx="1090571" cy="771186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txBody>
              <a:bodyPr wrap="square" rtlCol="0" anchor="t" anchorCtr="0">
                <a:noAutofit/>
              </a:bodyPr>
              <a:lstStyle/>
              <a:p>
                <a:r>
                  <a:rPr lang="en-US" altLang="zh-CN" sz="1050" dirty="0"/>
                  <a:t>I2S</a:t>
                </a:r>
              </a:p>
              <a:p>
                <a:r>
                  <a:rPr lang="en-US" altLang="zh-CN" sz="700" dirty="0"/>
                  <a:t>(Slaver)</a:t>
                </a:r>
                <a:endParaRPr lang="zh-CN" altLang="en-US" sz="700" dirty="0"/>
              </a:p>
            </p:txBody>
          </p:sp>
          <p:sp>
            <p:nvSpPr>
              <p:cNvPr id="36" name="箭头: 五边形 24">
                <a:extLst>
                  <a:ext uri="{FF2B5EF4-FFF2-40B4-BE49-F238E27FC236}">
                    <a16:creationId xmlns:a16="http://schemas.microsoft.com/office/drawing/2014/main" id="{B7E2C1DD-8EB8-0157-4CF1-181B8FEF0126}"/>
                  </a:ext>
                </a:extLst>
              </p:cNvPr>
              <p:cNvSpPr/>
              <p:nvPr/>
            </p:nvSpPr>
            <p:spPr>
              <a:xfrm>
                <a:off x="4940729" y="5058218"/>
                <a:ext cx="673501" cy="144000"/>
              </a:xfrm>
              <a:prstGeom prst="homePlate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900" dirty="0">
                    <a:solidFill>
                      <a:schemeClr val="tx1"/>
                    </a:solidFill>
                  </a:rPr>
                  <a:t>SDO</a:t>
                </a:r>
                <a:endParaRPr lang="zh-CN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7" name="箭头: 五边形 25">
                <a:extLst>
                  <a:ext uri="{FF2B5EF4-FFF2-40B4-BE49-F238E27FC236}">
                    <a16:creationId xmlns:a16="http://schemas.microsoft.com/office/drawing/2014/main" id="{7DF06A68-7EDF-EEB4-69B9-6115BA226BD9}"/>
                  </a:ext>
                </a:extLst>
              </p:cNvPr>
              <p:cNvSpPr/>
              <p:nvPr/>
            </p:nvSpPr>
            <p:spPr>
              <a:xfrm>
                <a:off x="4935645" y="4506552"/>
                <a:ext cx="673501" cy="144000"/>
              </a:xfrm>
              <a:prstGeom prst="homePlate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900" dirty="0">
                    <a:solidFill>
                      <a:schemeClr val="tx1"/>
                    </a:solidFill>
                  </a:rPr>
                  <a:t>LRCK</a:t>
                </a:r>
                <a:endParaRPr lang="zh-CN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8" name="箭头: 五边形 26">
                <a:extLst>
                  <a:ext uri="{FF2B5EF4-FFF2-40B4-BE49-F238E27FC236}">
                    <a16:creationId xmlns:a16="http://schemas.microsoft.com/office/drawing/2014/main" id="{C768A822-9A62-4E9A-126C-5B9FD3638388}"/>
                  </a:ext>
                </a:extLst>
              </p:cNvPr>
              <p:cNvSpPr/>
              <p:nvPr/>
            </p:nvSpPr>
            <p:spPr>
              <a:xfrm>
                <a:off x="4935645" y="4691517"/>
                <a:ext cx="673501" cy="144000"/>
              </a:xfrm>
              <a:prstGeom prst="homePlate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900" dirty="0">
                    <a:solidFill>
                      <a:schemeClr val="tx1"/>
                    </a:solidFill>
                  </a:rPr>
                  <a:t>BCK</a:t>
                </a:r>
                <a:endParaRPr lang="zh-CN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9" name="箭头: 五边形 27">
                <a:extLst>
                  <a:ext uri="{FF2B5EF4-FFF2-40B4-BE49-F238E27FC236}">
                    <a16:creationId xmlns:a16="http://schemas.microsoft.com/office/drawing/2014/main" id="{6C165CB4-9970-B7D3-86D9-EBDFADB293F6}"/>
                  </a:ext>
                </a:extLst>
              </p:cNvPr>
              <p:cNvSpPr/>
              <p:nvPr/>
            </p:nvSpPr>
            <p:spPr>
              <a:xfrm>
                <a:off x="4936460" y="4879787"/>
                <a:ext cx="673501" cy="144000"/>
              </a:xfrm>
              <a:prstGeom prst="homePlate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900" dirty="0">
                    <a:solidFill>
                      <a:schemeClr val="tx1"/>
                    </a:solidFill>
                  </a:rPr>
                  <a:t>SDI</a:t>
                </a:r>
                <a:endParaRPr lang="zh-CN" altLang="en-US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D5903EB9-C65E-08D1-D7B1-C1D03F838EDE}"/>
                </a:ext>
              </a:extLst>
            </p:cNvPr>
            <p:cNvGrpSpPr/>
            <p:nvPr/>
          </p:nvGrpSpPr>
          <p:grpSpPr>
            <a:xfrm>
              <a:off x="8645298" y="2958043"/>
              <a:ext cx="1095490" cy="815296"/>
              <a:chOff x="4522773" y="5422125"/>
              <a:chExt cx="1095490" cy="815296"/>
            </a:xfrm>
          </p:grpSpPr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CB874F6C-3E50-F821-8D39-9E068092774A}"/>
                  </a:ext>
                </a:extLst>
              </p:cNvPr>
              <p:cNvSpPr txBox="1"/>
              <p:nvPr/>
            </p:nvSpPr>
            <p:spPr>
              <a:xfrm>
                <a:off x="4522773" y="5422125"/>
                <a:ext cx="1090572" cy="815296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txBody>
              <a:bodyPr wrap="square" rtlCol="0" anchor="t" anchorCtr="0">
                <a:noAutofit/>
              </a:bodyPr>
              <a:lstStyle/>
              <a:p>
                <a:r>
                  <a:rPr lang="en-US" altLang="zh-CN" sz="1050" dirty="0"/>
                  <a:t>DAC</a:t>
                </a:r>
                <a:endParaRPr lang="zh-CN" altLang="en-US" sz="700" dirty="0"/>
              </a:p>
            </p:txBody>
          </p:sp>
          <p:sp>
            <p:nvSpPr>
              <p:cNvPr id="31" name="箭头: 五边形 29">
                <a:extLst>
                  <a:ext uri="{FF2B5EF4-FFF2-40B4-BE49-F238E27FC236}">
                    <a16:creationId xmlns:a16="http://schemas.microsoft.com/office/drawing/2014/main" id="{94777173-C39D-AA49-B097-B00AD165C1BF}"/>
                  </a:ext>
                </a:extLst>
              </p:cNvPr>
              <p:cNvSpPr/>
              <p:nvPr/>
            </p:nvSpPr>
            <p:spPr>
              <a:xfrm>
                <a:off x="4938009" y="5501212"/>
                <a:ext cx="673200" cy="144000"/>
              </a:xfrm>
              <a:prstGeom prst="homePlate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900" dirty="0">
                    <a:solidFill>
                      <a:schemeClr val="tx1"/>
                    </a:solidFill>
                  </a:rPr>
                  <a:t>AOHPRP</a:t>
                </a:r>
                <a:endParaRPr lang="zh-CN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2" name="箭头: 五边形 30">
                <a:extLst>
                  <a:ext uri="{FF2B5EF4-FFF2-40B4-BE49-F238E27FC236}">
                    <a16:creationId xmlns:a16="http://schemas.microsoft.com/office/drawing/2014/main" id="{EC8DAF3B-EC87-57CF-FF3F-2D6A0407830A}"/>
                  </a:ext>
                </a:extLst>
              </p:cNvPr>
              <p:cNvSpPr/>
              <p:nvPr/>
            </p:nvSpPr>
            <p:spPr>
              <a:xfrm>
                <a:off x="4945063" y="5683553"/>
                <a:ext cx="673200" cy="144000"/>
              </a:xfrm>
              <a:prstGeom prst="homePlate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900" dirty="0">
                    <a:solidFill>
                      <a:schemeClr val="tx1"/>
                    </a:solidFill>
                  </a:rPr>
                  <a:t>AOHPRN</a:t>
                </a:r>
                <a:endParaRPr lang="zh-CN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3" name="箭头: 五边形 31">
                <a:extLst>
                  <a:ext uri="{FF2B5EF4-FFF2-40B4-BE49-F238E27FC236}">
                    <a16:creationId xmlns:a16="http://schemas.microsoft.com/office/drawing/2014/main" id="{293B89CC-D31F-3AC1-1816-FD4B1B4D81BA}"/>
                  </a:ext>
                </a:extLst>
              </p:cNvPr>
              <p:cNvSpPr/>
              <p:nvPr/>
            </p:nvSpPr>
            <p:spPr>
              <a:xfrm>
                <a:off x="4945062" y="5865894"/>
                <a:ext cx="673200" cy="144000"/>
              </a:xfrm>
              <a:prstGeom prst="homePlate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900" dirty="0">
                    <a:solidFill>
                      <a:schemeClr val="tx1"/>
                    </a:solidFill>
                  </a:rPr>
                  <a:t>AOHPLP</a:t>
                </a:r>
                <a:endParaRPr lang="zh-CN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4" name="箭头: 五边形 32">
                <a:extLst>
                  <a:ext uri="{FF2B5EF4-FFF2-40B4-BE49-F238E27FC236}">
                    <a16:creationId xmlns:a16="http://schemas.microsoft.com/office/drawing/2014/main" id="{F257138B-9B8B-8EFD-4476-D220976540AA}"/>
                  </a:ext>
                </a:extLst>
              </p:cNvPr>
              <p:cNvSpPr/>
              <p:nvPr/>
            </p:nvSpPr>
            <p:spPr>
              <a:xfrm>
                <a:off x="4939387" y="6048235"/>
                <a:ext cx="673200" cy="144000"/>
              </a:xfrm>
              <a:prstGeom prst="homePlate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900" dirty="0">
                    <a:solidFill>
                      <a:schemeClr val="tx1"/>
                    </a:solidFill>
                  </a:rPr>
                  <a:t>AOHPLN</a:t>
                </a:r>
                <a:endParaRPr lang="zh-CN" altLang="en-US" sz="900" dirty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15" name="连接符: 肘形 35">
              <a:extLst>
                <a:ext uri="{FF2B5EF4-FFF2-40B4-BE49-F238E27FC236}">
                  <a16:creationId xmlns:a16="http://schemas.microsoft.com/office/drawing/2014/main" id="{6B604263-5312-340C-21C1-11332CB0AD39}"/>
                </a:ext>
              </a:extLst>
            </p:cNvPr>
            <p:cNvCxnSpPr>
              <a:cxnSpLocks/>
              <a:stCxn id="9" idx="4"/>
              <a:endCxn id="36" idx="1"/>
            </p:cNvCxnSpPr>
            <p:nvPr/>
          </p:nvCxnSpPr>
          <p:spPr>
            <a:xfrm rot="16200000" flipH="1">
              <a:off x="8204881" y="4289244"/>
              <a:ext cx="754510" cy="968521"/>
            </a:xfrm>
            <a:prstGeom prst="bentConnector2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7DE7A8D0-8740-251E-AABC-01D9ABD28672}"/>
                </a:ext>
              </a:extLst>
            </p:cNvPr>
            <p:cNvGrpSpPr/>
            <p:nvPr/>
          </p:nvGrpSpPr>
          <p:grpSpPr>
            <a:xfrm>
              <a:off x="8655037" y="5377034"/>
              <a:ext cx="1090571" cy="452363"/>
              <a:chOff x="4537184" y="4291441"/>
              <a:chExt cx="1090571" cy="452363"/>
            </a:xfrm>
          </p:grpSpPr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1252056B-88D2-DFC0-17D8-4295600CE7EA}"/>
                  </a:ext>
                </a:extLst>
              </p:cNvPr>
              <p:cNvSpPr txBox="1"/>
              <p:nvPr/>
            </p:nvSpPr>
            <p:spPr>
              <a:xfrm>
                <a:off x="4537184" y="4291441"/>
                <a:ext cx="1090571" cy="452363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txBody>
              <a:bodyPr wrap="square" rtlCol="0" anchor="t" anchorCtr="0">
                <a:noAutofit/>
              </a:bodyPr>
              <a:lstStyle/>
              <a:p>
                <a:r>
                  <a:rPr lang="en-US" altLang="zh-CN" sz="1050" dirty="0"/>
                  <a:t>Uart</a:t>
                </a:r>
              </a:p>
              <a:p>
                <a:endParaRPr lang="zh-CN" altLang="en-US" sz="700" dirty="0"/>
              </a:p>
            </p:txBody>
          </p:sp>
          <p:sp>
            <p:nvSpPr>
              <p:cNvPr id="19" name="箭头: 五边形 25">
                <a:extLst>
                  <a:ext uri="{FF2B5EF4-FFF2-40B4-BE49-F238E27FC236}">
                    <a16:creationId xmlns:a16="http://schemas.microsoft.com/office/drawing/2014/main" id="{E649E294-4AD6-5DA2-031A-38432E611E22}"/>
                  </a:ext>
                </a:extLst>
              </p:cNvPr>
              <p:cNvSpPr/>
              <p:nvPr/>
            </p:nvSpPr>
            <p:spPr>
              <a:xfrm>
                <a:off x="4935657" y="4332591"/>
                <a:ext cx="673501" cy="144000"/>
              </a:xfrm>
              <a:prstGeom prst="homePlate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900" dirty="0">
                    <a:solidFill>
                      <a:schemeClr val="tx1"/>
                    </a:solidFill>
                  </a:rPr>
                  <a:t>Tx</a:t>
                </a:r>
                <a:endParaRPr lang="zh-CN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箭头: 五边形 26">
                <a:extLst>
                  <a:ext uri="{FF2B5EF4-FFF2-40B4-BE49-F238E27FC236}">
                    <a16:creationId xmlns:a16="http://schemas.microsoft.com/office/drawing/2014/main" id="{7F0E548B-0867-674A-FE6C-B25CCF9E4E40}"/>
                  </a:ext>
                </a:extLst>
              </p:cNvPr>
              <p:cNvSpPr/>
              <p:nvPr/>
            </p:nvSpPr>
            <p:spPr>
              <a:xfrm>
                <a:off x="4935657" y="4517556"/>
                <a:ext cx="673501" cy="144000"/>
              </a:xfrm>
              <a:prstGeom prst="homePlate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900" dirty="0">
                    <a:solidFill>
                      <a:schemeClr val="tx1"/>
                    </a:solidFill>
                  </a:rPr>
                  <a:t>Rx</a:t>
                </a:r>
                <a:endParaRPr lang="zh-CN" altLang="en-US" sz="9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06" name="组合 105">
              <a:extLst>
                <a:ext uri="{FF2B5EF4-FFF2-40B4-BE49-F238E27FC236}">
                  <a16:creationId xmlns:a16="http://schemas.microsoft.com/office/drawing/2014/main" id="{C4D4E7BC-2CC5-D021-B637-800A8BDF19B0}"/>
                </a:ext>
              </a:extLst>
            </p:cNvPr>
            <p:cNvGrpSpPr/>
            <p:nvPr/>
          </p:nvGrpSpPr>
          <p:grpSpPr>
            <a:xfrm>
              <a:off x="5512734" y="3512209"/>
              <a:ext cx="1607720" cy="1194523"/>
              <a:chOff x="5512734" y="3512209"/>
              <a:chExt cx="1607720" cy="1194523"/>
            </a:xfrm>
          </p:grpSpPr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A883763F-494B-90C9-8293-11A63C9373A8}"/>
                  </a:ext>
                </a:extLst>
              </p:cNvPr>
              <p:cNvSpPr txBox="1"/>
              <p:nvPr/>
            </p:nvSpPr>
            <p:spPr>
              <a:xfrm>
                <a:off x="5887935" y="3523639"/>
                <a:ext cx="361031" cy="22659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lIns="36000" tIns="36000" rIns="36000" bIns="36000" rtlCol="0">
                <a:spAutoFit/>
              </a:bodyPr>
              <a:lstStyle/>
              <a:p>
                <a:r>
                  <a:rPr lang="en-US" altLang="zh-CN" sz="1000" dirty="0"/>
                  <a:t>MIC1</a:t>
                </a:r>
                <a:endParaRPr lang="zh-CN" altLang="en-US" sz="1000" dirty="0"/>
              </a:p>
            </p:txBody>
          </p:sp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311FAF85-1B63-3C24-BB7B-1A5FC0665079}"/>
                  </a:ext>
                </a:extLst>
              </p:cNvPr>
              <p:cNvSpPr txBox="1"/>
              <p:nvPr/>
            </p:nvSpPr>
            <p:spPr>
              <a:xfrm>
                <a:off x="6527216" y="3512209"/>
                <a:ext cx="593238" cy="24622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000" dirty="0"/>
                  <a:t>PDM1</a:t>
                </a:r>
                <a:endParaRPr lang="zh-CN" altLang="en-US" sz="1000" dirty="0"/>
              </a:p>
            </p:txBody>
          </p:sp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613038B6-D310-89E9-02DB-3336C187533D}"/>
                  </a:ext>
                </a:extLst>
              </p:cNvPr>
              <p:cNvSpPr txBox="1"/>
              <p:nvPr/>
            </p:nvSpPr>
            <p:spPr>
              <a:xfrm>
                <a:off x="6527216" y="3988708"/>
                <a:ext cx="593238" cy="24622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000" dirty="0"/>
                  <a:t>PDM2</a:t>
                </a:r>
                <a:endParaRPr lang="zh-CN" altLang="en-US" sz="1000" dirty="0"/>
              </a:p>
            </p:txBody>
          </p:sp>
          <p:cxnSp>
            <p:nvCxnSpPr>
              <p:cNvPr id="28" name="直接箭头连接符 15">
                <a:extLst>
                  <a:ext uri="{FF2B5EF4-FFF2-40B4-BE49-F238E27FC236}">
                    <a16:creationId xmlns:a16="http://schemas.microsoft.com/office/drawing/2014/main" id="{29810EB4-42C5-C30D-8333-1CCA35B1F9A0}"/>
                  </a:ext>
                </a:extLst>
              </p:cNvPr>
              <p:cNvCxnSpPr>
                <a:cxnSpLocks/>
                <a:stCxn id="25" idx="3"/>
                <a:endCxn id="26" idx="1"/>
              </p:cNvCxnSpPr>
              <p:nvPr/>
            </p:nvCxnSpPr>
            <p:spPr>
              <a:xfrm flipV="1">
                <a:off x="6248966" y="3635320"/>
                <a:ext cx="278250" cy="1615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接箭头连接符 16">
                <a:extLst>
                  <a:ext uri="{FF2B5EF4-FFF2-40B4-BE49-F238E27FC236}">
                    <a16:creationId xmlns:a16="http://schemas.microsoft.com/office/drawing/2014/main" id="{307776AE-41DF-3D80-EFEE-A9AF38666B2E}"/>
                  </a:ext>
                </a:extLst>
              </p:cNvPr>
              <p:cNvCxnSpPr>
                <a:cxnSpLocks/>
                <a:stCxn id="24" idx="3"/>
                <a:endCxn id="27" idx="1"/>
              </p:cNvCxnSpPr>
              <p:nvPr/>
            </p:nvCxnSpPr>
            <p:spPr>
              <a:xfrm flipV="1">
                <a:off x="6248205" y="4111819"/>
                <a:ext cx="279011" cy="179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2" name="图片 21">
                <a:extLst>
                  <a:ext uri="{FF2B5EF4-FFF2-40B4-BE49-F238E27FC236}">
                    <a16:creationId xmlns:a16="http://schemas.microsoft.com/office/drawing/2014/main" id="{AC5B86FD-86CC-B5CC-680F-676373644B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512734" y="3515687"/>
                <a:ext cx="361031" cy="304026"/>
              </a:xfrm>
              <a:prstGeom prst="rect">
                <a:avLst/>
              </a:prstGeom>
            </p:spPr>
          </p:pic>
          <p:pic>
            <p:nvPicPr>
              <p:cNvPr id="23" name="图片 22">
                <a:extLst>
                  <a:ext uri="{FF2B5EF4-FFF2-40B4-BE49-F238E27FC236}">
                    <a16:creationId xmlns:a16="http://schemas.microsoft.com/office/drawing/2014/main" id="{22FA72F3-46C7-874D-0E22-C5BDE67554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521259" y="3959806"/>
                <a:ext cx="361031" cy="304026"/>
              </a:xfrm>
              <a:prstGeom prst="rect">
                <a:avLst/>
              </a:prstGeom>
            </p:spPr>
          </p:pic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344BB30D-F7A4-3632-195F-3C6E73CE2B05}"/>
                  </a:ext>
                </a:extLst>
              </p:cNvPr>
              <p:cNvSpPr txBox="1"/>
              <p:nvPr/>
            </p:nvSpPr>
            <p:spPr>
              <a:xfrm>
                <a:off x="5887174" y="4000319"/>
                <a:ext cx="361031" cy="22659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lIns="36000" tIns="36000" rIns="36000" bIns="36000" rtlCol="0">
                <a:spAutoFit/>
              </a:bodyPr>
              <a:lstStyle/>
              <a:p>
                <a:r>
                  <a:rPr lang="en-US" altLang="zh-CN" sz="1000" dirty="0"/>
                  <a:t>MIC2</a:t>
                </a:r>
                <a:endParaRPr lang="zh-CN" altLang="en-US" sz="1000" dirty="0"/>
              </a:p>
            </p:txBody>
          </p:sp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AFB92AFC-9564-B772-4835-B8BC46B59A66}"/>
                  </a:ext>
                </a:extLst>
              </p:cNvPr>
              <p:cNvSpPr txBox="1"/>
              <p:nvPr/>
            </p:nvSpPr>
            <p:spPr>
              <a:xfrm>
                <a:off x="6527216" y="4431608"/>
                <a:ext cx="593238" cy="24622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000" dirty="0"/>
                  <a:t>PDM3</a:t>
                </a:r>
                <a:endParaRPr lang="zh-CN" altLang="en-US" sz="1000" dirty="0"/>
              </a:p>
            </p:txBody>
          </p:sp>
          <p:cxnSp>
            <p:nvCxnSpPr>
              <p:cNvPr id="43" name="直接箭头连接符 16">
                <a:extLst>
                  <a:ext uri="{FF2B5EF4-FFF2-40B4-BE49-F238E27FC236}">
                    <a16:creationId xmlns:a16="http://schemas.microsoft.com/office/drawing/2014/main" id="{3C0AD5FC-13AA-5B78-61E3-7322035E9080}"/>
                  </a:ext>
                </a:extLst>
              </p:cNvPr>
              <p:cNvCxnSpPr>
                <a:cxnSpLocks/>
                <a:stCxn id="45" idx="3"/>
                <a:endCxn id="42" idx="1"/>
              </p:cNvCxnSpPr>
              <p:nvPr/>
            </p:nvCxnSpPr>
            <p:spPr>
              <a:xfrm flipV="1">
                <a:off x="6248205" y="4554719"/>
                <a:ext cx="279011" cy="179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44" name="图片 43">
                <a:extLst>
                  <a:ext uri="{FF2B5EF4-FFF2-40B4-BE49-F238E27FC236}">
                    <a16:creationId xmlns:a16="http://schemas.microsoft.com/office/drawing/2014/main" id="{6E20708B-56D6-C629-992F-C5C7FC6B95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521259" y="4402706"/>
                <a:ext cx="361031" cy="304026"/>
              </a:xfrm>
              <a:prstGeom prst="rect">
                <a:avLst/>
              </a:prstGeom>
            </p:spPr>
          </p:pic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A2C4E997-BFCD-626C-5470-4A065134A45B}"/>
                  </a:ext>
                </a:extLst>
              </p:cNvPr>
              <p:cNvSpPr txBox="1"/>
              <p:nvPr/>
            </p:nvSpPr>
            <p:spPr>
              <a:xfrm>
                <a:off x="5887174" y="4443219"/>
                <a:ext cx="361031" cy="22659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lIns="36000" tIns="36000" rIns="36000" bIns="36000" rtlCol="0">
                <a:spAutoFit/>
              </a:bodyPr>
              <a:lstStyle/>
              <a:p>
                <a:r>
                  <a:rPr lang="en-US" altLang="zh-CN" sz="1000" dirty="0"/>
                  <a:t>MIC3</a:t>
                </a:r>
                <a:endParaRPr lang="zh-CN" altLang="en-US" sz="1000" dirty="0"/>
              </a:p>
            </p:txBody>
          </p:sp>
        </p:grpSp>
        <p:cxnSp>
          <p:nvCxnSpPr>
            <p:cNvPr id="46" name="连接符: 肘形 19">
              <a:extLst>
                <a:ext uri="{FF2B5EF4-FFF2-40B4-BE49-F238E27FC236}">
                  <a16:creationId xmlns:a16="http://schemas.microsoft.com/office/drawing/2014/main" id="{01A2F8FA-7F3A-7F69-5B6F-62C6FED9CD6E}"/>
                </a:ext>
              </a:extLst>
            </p:cNvPr>
            <p:cNvCxnSpPr>
              <a:cxnSpLocks/>
              <a:stCxn id="42" idx="3"/>
              <a:endCxn id="9" idx="2"/>
            </p:cNvCxnSpPr>
            <p:nvPr/>
          </p:nvCxnSpPr>
          <p:spPr>
            <a:xfrm flipV="1">
              <a:off x="7120454" y="4110620"/>
              <a:ext cx="432136" cy="444099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文本框 79">
              <a:extLst>
                <a:ext uri="{FF2B5EF4-FFF2-40B4-BE49-F238E27FC236}">
                  <a16:creationId xmlns:a16="http://schemas.microsoft.com/office/drawing/2014/main" id="{8D95B7FF-AA59-FA56-BCDF-96E286BEAB70}"/>
                </a:ext>
              </a:extLst>
            </p:cNvPr>
            <p:cNvSpPr txBox="1"/>
            <p:nvPr/>
          </p:nvSpPr>
          <p:spPr>
            <a:xfrm>
              <a:off x="8644210" y="2259771"/>
              <a:ext cx="1090571" cy="452363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txBody>
            <a:bodyPr wrap="square" rtlCol="0" anchor="t" anchorCtr="0">
              <a:noAutofit/>
            </a:bodyPr>
            <a:lstStyle/>
            <a:p>
              <a:r>
                <a:rPr lang="en-US" altLang="zh-CN" sz="1050" dirty="0"/>
                <a:t>I2C</a:t>
              </a:r>
            </a:p>
            <a:p>
              <a:endParaRPr lang="zh-CN" altLang="en-US" sz="700" dirty="0"/>
            </a:p>
          </p:txBody>
        </p:sp>
        <p:sp>
          <p:nvSpPr>
            <p:cNvPr id="81" name="箭头: 五边形 25">
              <a:extLst>
                <a:ext uri="{FF2B5EF4-FFF2-40B4-BE49-F238E27FC236}">
                  <a16:creationId xmlns:a16="http://schemas.microsoft.com/office/drawing/2014/main" id="{4C71BBC0-285C-A342-A018-C7E92A8A8CFB}"/>
                </a:ext>
              </a:extLst>
            </p:cNvPr>
            <p:cNvSpPr/>
            <p:nvPr/>
          </p:nvSpPr>
          <p:spPr>
            <a:xfrm>
              <a:off x="9054558" y="2300921"/>
              <a:ext cx="673501" cy="144000"/>
            </a:xfrm>
            <a:prstGeom prst="homePlate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900" dirty="0">
                  <a:solidFill>
                    <a:schemeClr val="tx1"/>
                  </a:solidFill>
                </a:rPr>
                <a:t>SCK</a:t>
              </a:r>
              <a:endParaRPr lang="zh-CN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82" name="箭头: 五边形 26">
              <a:extLst>
                <a:ext uri="{FF2B5EF4-FFF2-40B4-BE49-F238E27FC236}">
                  <a16:creationId xmlns:a16="http://schemas.microsoft.com/office/drawing/2014/main" id="{113BB1FE-7751-0673-85B8-6F0D989EEE36}"/>
                </a:ext>
              </a:extLst>
            </p:cNvPr>
            <p:cNvSpPr/>
            <p:nvPr/>
          </p:nvSpPr>
          <p:spPr>
            <a:xfrm>
              <a:off x="9054558" y="2485886"/>
              <a:ext cx="673501" cy="144000"/>
            </a:xfrm>
            <a:prstGeom prst="homePlate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900" dirty="0">
                  <a:solidFill>
                    <a:schemeClr val="tx1"/>
                  </a:solidFill>
                </a:rPr>
                <a:t>SDA</a:t>
              </a:r>
              <a:endParaRPr lang="zh-CN" altLang="en-US" sz="900" dirty="0">
                <a:solidFill>
                  <a:schemeClr val="tx1"/>
                </a:solidFill>
              </a:endParaRPr>
            </a:p>
          </p:txBody>
        </p:sp>
      </p:grpSp>
      <p:sp>
        <p:nvSpPr>
          <p:cNvPr id="83" name="文本框 82">
            <a:extLst>
              <a:ext uri="{FF2B5EF4-FFF2-40B4-BE49-F238E27FC236}">
                <a16:creationId xmlns:a16="http://schemas.microsoft.com/office/drawing/2014/main" id="{D6C862E0-D739-AB32-0494-F4E152B0C081}"/>
              </a:ext>
            </a:extLst>
          </p:cNvPr>
          <p:cNvSpPr txBox="1"/>
          <p:nvPr/>
        </p:nvSpPr>
        <p:spPr>
          <a:xfrm flipH="1">
            <a:off x="10215352" y="2211307"/>
            <a:ext cx="1129399" cy="54915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 anchor="t" anchorCtr="0">
            <a:noAutofit/>
          </a:bodyPr>
          <a:lstStyle/>
          <a:p>
            <a:endParaRPr lang="en-US" altLang="zh-CN" sz="1050" dirty="0"/>
          </a:p>
          <a:p>
            <a:r>
              <a:rPr lang="zh-CN" altLang="en-US" sz="1050" dirty="0"/>
              <a:t>体感</a:t>
            </a:r>
            <a:r>
              <a:rPr lang="en-US" altLang="zh-CN" sz="1050" dirty="0"/>
              <a:t>Sensor</a:t>
            </a:r>
          </a:p>
        </p:txBody>
      </p:sp>
      <p:cxnSp>
        <p:nvCxnSpPr>
          <p:cNvPr id="84" name="连接符: 肘形 20">
            <a:extLst>
              <a:ext uri="{FF2B5EF4-FFF2-40B4-BE49-F238E27FC236}">
                <a16:creationId xmlns:a16="http://schemas.microsoft.com/office/drawing/2014/main" id="{7C189BD6-C3AF-1B4C-B2FA-08B08FFC8997}"/>
              </a:ext>
            </a:extLst>
          </p:cNvPr>
          <p:cNvCxnSpPr>
            <a:cxnSpLocks/>
            <a:stCxn id="30" idx="3"/>
            <a:endCxn id="68" idx="3"/>
          </p:cNvCxnSpPr>
          <p:nvPr/>
        </p:nvCxnSpPr>
        <p:spPr>
          <a:xfrm>
            <a:off x="9735870" y="3365691"/>
            <a:ext cx="483788" cy="1105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连接符: 肘形 20">
            <a:extLst>
              <a:ext uri="{FF2B5EF4-FFF2-40B4-BE49-F238E27FC236}">
                <a16:creationId xmlns:a16="http://schemas.microsoft.com/office/drawing/2014/main" id="{74259868-A67F-DC0D-645F-E90DA874BC83}"/>
              </a:ext>
            </a:extLst>
          </p:cNvPr>
          <p:cNvCxnSpPr>
            <a:cxnSpLocks/>
            <a:stCxn id="83" idx="3"/>
            <a:endCxn id="80" idx="3"/>
          </p:cNvCxnSpPr>
          <p:nvPr/>
        </p:nvCxnSpPr>
        <p:spPr>
          <a:xfrm rot="10800000" flipV="1">
            <a:off x="9734782" y="2485885"/>
            <a:ext cx="480571" cy="67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连接符: 肘形 20">
            <a:extLst>
              <a:ext uri="{FF2B5EF4-FFF2-40B4-BE49-F238E27FC236}">
                <a16:creationId xmlns:a16="http://schemas.microsoft.com/office/drawing/2014/main" id="{4C4C2989-C5A6-4DE0-50EE-F096633E76F9}"/>
              </a:ext>
            </a:extLst>
          </p:cNvPr>
          <p:cNvCxnSpPr>
            <a:cxnSpLocks/>
            <a:stCxn id="35" idx="3"/>
            <a:endCxn id="63" idx="3"/>
          </p:cNvCxnSpPr>
          <p:nvPr/>
        </p:nvCxnSpPr>
        <p:spPr>
          <a:xfrm flipV="1">
            <a:off x="9741536" y="4870442"/>
            <a:ext cx="415232" cy="1095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连接符: 肘形 20">
            <a:extLst>
              <a:ext uri="{FF2B5EF4-FFF2-40B4-BE49-F238E27FC236}">
                <a16:creationId xmlns:a16="http://schemas.microsoft.com/office/drawing/2014/main" id="{56E01A94-4EF6-E033-E719-61E9C7DF2356}"/>
              </a:ext>
            </a:extLst>
          </p:cNvPr>
          <p:cNvCxnSpPr>
            <a:cxnSpLocks/>
            <a:stCxn id="18" idx="3"/>
            <a:endCxn id="60" idx="3"/>
          </p:cNvCxnSpPr>
          <p:nvPr/>
        </p:nvCxnSpPr>
        <p:spPr>
          <a:xfrm flipV="1">
            <a:off x="9745608" y="5603060"/>
            <a:ext cx="417895" cy="156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连接符: 肘形 20">
            <a:extLst>
              <a:ext uri="{FF2B5EF4-FFF2-40B4-BE49-F238E27FC236}">
                <a16:creationId xmlns:a16="http://schemas.microsoft.com/office/drawing/2014/main" id="{68DFB7D9-6533-BC71-A0F1-F4017E23AA09}"/>
              </a:ext>
            </a:extLst>
          </p:cNvPr>
          <p:cNvCxnSpPr>
            <a:cxnSpLocks/>
            <a:stCxn id="63" idx="3"/>
            <a:endCxn id="35" idx="3"/>
          </p:cNvCxnSpPr>
          <p:nvPr/>
        </p:nvCxnSpPr>
        <p:spPr>
          <a:xfrm rot="10800000" flipV="1">
            <a:off x="9741536" y="4870441"/>
            <a:ext cx="415232" cy="1095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连接符: 肘形 20">
            <a:extLst>
              <a:ext uri="{FF2B5EF4-FFF2-40B4-BE49-F238E27FC236}">
                <a16:creationId xmlns:a16="http://schemas.microsoft.com/office/drawing/2014/main" id="{8D81F83D-D03C-7F7A-3CFF-B2C48B6ED303}"/>
              </a:ext>
            </a:extLst>
          </p:cNvPr>
          <p:cNvCxnSpPr>
            <a:cxnSpLocks/>
            <a:stCxn id="60" idx="3"/>
            <a:endCxn id="18" idx="3"/>
          </p:cNvCxnSpPr>
          <p:nvPr/>
        </p:nvCxnSpPr>
        <p:spPr>
          <a:xfrm rot="10800000" flipV="1">
            <a:off x="9745609" y="5603060"/>
            <a:ext cx="417895" cy="156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片 6">
            <a:extLst>
              <a:ext uri="{FF2B5EF4-FFF2-40B4-BE49-F238E27FC236}">
                <a16:creationId xmlns:a16="http://schemas.microsoft.com/office/drawing/2014/main" id="{5D0804EA-2FC1-B834-5249-605F44D9BD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385" y="135467"/>
            <a:ext cx="1083789" cy="1083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0854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254F1F-BE56-F100-14A1-6A88406EA9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其他结构</a:t>
            </a:r>
            <a:r>
              <a:rPr lang="en-US" altLang="zh-CN" dirty="0"/>
              <a:t>-</a:t>
            </a:r>
            <a:r>
              <a:rPr lang="zh-CN" altLang="en-US" dirty="0"/>
              <a:t>外观考虑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5DCA44A-8D59-6E5E-9A92-BDBA536F07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防水</a:t>
            </a:r>
            <a:endParaRPr lang="en-US" altLang="zh-CN" dirty="0"/>
          </a:p>
          <a:p>
            <a:pPr lvl="1"/>
            <a:r>
              <a:rPr lang="zh-CN" altLang="en-US" dirty="0"/>
              <a:t>下雨时，耳机和麦克风的进水问题处理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r>
              <a:rPr lang="zh-CN" altLang="en-US" dirty="0"/>
              <a:t>头盔报废制度</a:t>
            </a:r>
            <a:endParaRPr lang="en-US" altLang="zh-CN" dirty="0"/>
          </a:p>
          <a:p>
            <a:pPr lvl="1"/>
            <a:r>
              <a:rPr lang="zh-CN" altLang="en-US" dirty="0"/>
              <a:t>有无？</a:t>
            </a:r>
            <a:r>
              <a:rPr lang="en-US" altLang="zh-CN" dirty="0"/>
              <a:t>TBC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D834730-4F76-FFC2-A35C-CA53069D92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385" y="135467"/>
            <a:ext cx="1083789" cy="1083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9454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5DA93DBA-047A-D7FC-ABDD-FA072EF6C6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4650" y="2944178"/>
            <a:ext cx="4629150" cy="2910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40CDDF17-95DF-1725-3249-F37F658B6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安全帽的国家标准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39D46BD-FF74-5B01-27D0-78E327B379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zh-CN" altLang="en-US" sz="1600" b="0" i="0" dirty="0">
                <a:solidFill>
                  <a:srgbClr val="191919"/>
                </a:solidFill>
                <a:effectLst/>
                <a:latin typeface="PingFang SC"/>
              </a:rPr>
              <a:t>参考国家标准：安全帽要符合</a:t>
            </a:r>
            <a:r>
              <a:rPr lang="en-US" altLang="zh-CN" sz="1600" b="0" i="0" dirty="0">
                <a:solidFill>
                  <a:srgbClr val="191919"/>
                </a:solidFill>
                <a:effectLst/>
                <a:latin typeface="PingFang SC"/>
              </a:rPr>
              <a:t>GB 2811-2019《</a:t>
            </a:r>
            <a:r>
              <a:rPr lang="zh-CN" altLang="en-US" sz="1600" b="0" i="0" dirty="0">
                <a:solidFill>
                  <a:srgbClr val="191919"/>
                </a:solidFill>
                <a:effectLst/>
                <a:latin typeface="PingFang SC"/>
              </a:rPr>
              <a:t>安全帽</a:t>
            </a:r>
            <a:r>
              <a:rPr lang="en-US" altLang="zh-CN" sz="1600" b="0" i="0" dirty="0">
                <a:solidFill>
                  <a:srgbClr val="191919"/>
                </a:solidFill>
                <a:effectLst/>
                <a:latin typeface="PingFang SC"/>
              </a:rPr>
              <a:t>》</a:t>
            </a:r>
            <a:r>
              <a:rPr lang="zh-CN" altLang="en-US" sz="1600" b="0" i="0" dirty="0">
                <a:solidFill>
                  <a:srgbClr val="191919"/>
                </a:solidFill>
                <a:effectLst/>
                <a:latin typeface="PingFang SC"/>
              </a:rPr>
              <a:t>要求，安全帽的选用要符合</a:t>
            </a:r>
            <a:r>
              <a:rPr lang="en-US" altLang="zh-CN" sz="1600" b="0" i="0" dirty="0">
                <a:solidFill>
                  <a:srgbClr val="191919"/>
                </a:solidFill>
                <a:effectLst/>
                <a:latin typeface="PingFang SC"/>
              </a:rPr>
              <a:t>GB/T 30041-2013《</a:t>
            </a:r>
            <a:r>
              <a:rPr lang="zh-CN" altLang="en-US" sz="1600" b="0" i="0" dirty="0">
                <a:solidFill>
                  <a:srgbClr val="191919"/>
                </a:solidFill>
                <a:effectLst/>
                <a:latin typeface="PingFang SC"/>
              </a:rPr>
              <a:t>头部防护 安全帽选用规范</a:t>
            </a:r>
            <a:r>
              <a:rPr lang="en-US" altLang="zh-CN" sz="1600" b="0" i="0" dirty="0">
                <a:solidFill>
                  <a:srgbClr val="191919"/>
                </a:solidFill>
                <a:effectLst/>
                <a:latin typeface="PingFang SC"/>
              </a:rPr>
              <a:t>》</a:t>
            </a:r>
            <a:r>
              <a:rPr lang="zh-CN" altLang="en-US" sz="1600" b="0" i="0" dirty="0">
                <a:solidFill>
                  <a:srgbClr val="191919"/>
                </a:solidFill>
                <a:effectLst/>
                <a:latin typeface="PingFang SC"/>
              </a:rPr>
              <a:t>要求。刚度、稳定性、耐穿透性、吸收碰撞能量性，符合</a:t>
            </a:r>
            <a:r>
              <a:rPr lang="en-US" altLang="zh-CN" sz="1600" b="0" i="0" dirty="0">
                <a:solidFill>
                  <a:srgbClr val="191919"/>
                </a:solidFill>
                <a:effectLst/>
                <a:latin typeface="PingFang SC"/>
              </a:rPr>
              <a:t>GB811-2010</a:t>
            </a:r>
            <a:r>
              <a:rPr lang="zh-CN" altLang="en-US" sz="1600" b="0" i="0" dirty="0">
                <a:solidFill>
                  <a:srgbClr val="191919"/>
                </a:solidFill>
                <a:effectLst/>
                <a:latin typeface="PingFang SC"/>
              </a:rPr>
              <a:t>标准；安全帽的测试方法，符合</a:t>
            </a:r>
            <a:r>
              <a:rPr lang="en-US" altLang="zh-CN" sz="1600" b="0" i="0" dirty="0">
                <a:solidFill>
                  <a:srgbClr val="191919"/>
                </a:solidFill>
                <a:effectLst/>
                <a:latin typeface="PingFang SC"/>
              </a:rPr>
              <a:t>GB2812-2006</a:t>
            </a:r>
            <a:r>
              <a:rPr lang="zh-CN" altLang="en-US" sz="1600" b="0" i="0" dirty="0">
                <a:solidFill>
                  <a:srgbClr val="191919"/>
                </a:solidFill>
                <a:effectLst/>
                <a:latin typeface="PingFang SC"/>
              </a:rPr>
              <a:t>标准</a:t>
            </a:r>
            <a:r>
              <a:rPr lang="zh-CN" altLang="en-US" sz="1600" dirty="0">
                <a:solidFill>
                  <a:srgbClr val="191919"/>
                </a:solidFill>
                <a:latin typeface="PingFang SC"/>
              </a:rPr>
              <a:t>。</a:t>
            </a:r>
            <a:endParaRPr lang="en-US" altLang="zh-CN" sz="1600" b="0" i="0" dirty="0">
              <a:solidFill>
                <a:srgbClr val="191919"/>
              </a:solidFill>
              <a:effectLst/>
              <a:latin typeface="PingFang SC"/>
            </a:endParaRPr>
          </a:p>
          <a:p>
            <a:r>
              <a:rPr lang="zh-CN" altLang="en-US" sz="1600" b="0" i="0" dirty="0">
                <a:solidFill>
                  <a:srgbClr val="191919"/>
                </a:solidFill>
                <a:effectLst/>
                <a:latin typeface="PingFang SC"/>
              </a:rPr>
              <a:t>安全帽由帽壳、帽衬、下颊带和后箍组成</a:t>
            </a:r>
            <a:r>
              <a:rPr lang="zh-CN" altLang="en-US" sz="1600" dirty="0">
                <a:solidFill>
                  <a:srgbClr val="191919"/>
                </a:solidFill>
                <a:latin typeface="PingFang SC"/>
              </a:rPr>
              <a:t>。</a:t>
            </a:r>
            <a:r>
              <a:rPr lang="zh-CN" altLang="en-US" sz="1600" b="0" i="0" dirty="0">
                <a:solidFill>
                  <a:srgbClr val="FF0000"/>
                </a:solidFill>
                <a:effectLst/>
                <a:latin typeface="PingFang SC"/>
              </a:rPr>
              <a:t>帽壳和帽衬之间留有一定空间</a:t>
            </a:r>
            <a:r>
              <a:rPr lang="zh-CN" altLang="en-US" sz="1600" b="0" i="0" dirty="0">
                <a:solidFill>
                  <a:srgbClr val="191919"/>
                </a:solidFill>
                <a:effectLst/>
                <a:latin typeface="PingFang SC"/>
              </a:rPr>
              <a:t>，可缓冲、分散瞬时冲击力，从而避免或减轻对头部的直接伤害。冲击吸性性能、耐穿刺性能、侧向刚性、电绝缘性、阻燃性是对安全帽的基本技术性能的要求。</a:t>
            </a:r>
            <a:endParaRPr lang="en-US" altLang="zh-CN" sz="1600" b="0" i="0" dirty="0">
              <a:solidFill>
                <a:srgbClr val="191919"/>
              </a:solidFill>
              <a:effectLst/>
              <a:latin typeface="PingFang SC"/>
            </a:endParaRPr>
          </a:p>
          <a:p>
            <a:pPr algn="l"/>
            <a:r>
              <a:rPr lang="zh-CN" altLang="en-US" sz="1600" b="0" i="0" dirty="0">
                <a:solidFill>
                  <a:srgbClr val="191919"/>
                </a:solidFill>
                <a:effectLst/>
                <a:latin typeface="PingFang SC"/>
              </a:rPr>
              <a:t>安全帽规格要求</a:t>
            </a:r>
          </a:p>
          <a:p>
            <a:pPr lvl="1"/>
            <a:r>
              <a:rPr lang="zh-CN" altLang="en-US" sz="1400" b="0" i="0" dirty="0">
                <a:solidFill>
                  <a:srgbClr val="191919"/>
                </a:solidFill>
                <a:effectLst/>
                <a:latin typeface="PingFang SC"/>
              </a:rPr>
              <a:t>垂直间距：按规定条件测量，其值应在</a:t>
            </a:r>
            <a:r>
              <a:rPr lang="en-US" altLang="zh-CN" sz="1400" b="0" i="0" dirty="0">
                <a:solidFill>
                  <a:srgbClr val="191919"/>
                </a:solidFill>
                <a:effectLst/>
                <a:latin typeface="PingFang SC"/>
              </a:rPr>
              <a:t>25-50mm</a:t>
            </a:r>
            <a:r>
              <a:rPr lang="zh-CN" altLang="en-US" sz="1400" b="0" i="0" dirty="0">
                <a:solidFill>
                  <a:srgbClr val="191919"/>
                </a:solidFill>
                <a:effectLst/>
                <a:latin typeface="PingFang SC"/>
              </a:rPr>
              <a:t>之间。</a:t>
            </a:r>
          </a:p>
          <a:p>
            <a:pPr lvl="1"/>
            <a:r>
              <a:rPr lang="zh-CN" altLang="en-US" sz="1400" b="0" i="0" dirty="0">
                <a:solidFill>
                  <a:srgbClr val="191919"/>
                </a:solidFill>
                <a:effectLst/>
                <a:latin typeface="PingFang SC"/>
              </a:rPr>
              <a:t>水平间距：按规定条件测量，其值应在</a:t>
            </a:r>
            <a:r>
              <a:rPr lang="en-US" altLang="zh-CN" sz="1400" b="0" i="0" dirty="0">
                <a:solidFill>
                  <a:srgbClr val="191919"/>
                </a:solidFill>
                <a:effectLst/>
                <a:latin typeface="PingFang SC"/>
              </a:rPr>
              <a:t>5-20mm</a:t>
            </a:r>
            <a:r>
              <a:rPr lang="zh-CN" altLang="en-US" sz="1400" b="0" i="0" dirty="0">
                <a:solidFill>
                  <a:srgbClr val="191919"/>
                </a:solidFill>
                <a:effectLst/>
                <a:latin typeface="PingFang SC"/>
              </a:rPr>
              <a:t>之间。</a:t>
            </a:r>
          </a:p>
          <a:p>
            <a:pPr lvl="1"/>
            <a:r>
              <a:rPr lang="zh-CN" altLang="en-US" sz="1400" b="0" i="0" dirty="0">
                <a:solidFill>
                  <a:srgbClr val="191919"/>
                </a:solidFill>
                <a:effectLst/>
                <a:latin typeface="PingFang SC"/>
              </a:rPr>
              <a:t>佩戴高度：按规定条件测量，其值应在</a:t>
            </a:r>
            <a:r>
              <a:rPr lang="en-US" altLang="zh-CN" sz="1400" b="0" i="0" dirty="0">
                <a:solidFill>
                  <a:srgbClr val="191919"/>
                </a:solidFill>
                <a:effectLst/>
                <a:latin typeface="PingFang SC"/>
              </a:rPr>
              <a:t>80-90mm</a:t>
            </a:r>
            <a:r>
              <a:rPr lang="zh-CN" altLang="en-US" sz="1400" b="0" i="0" dirty="0">
                <a:solidFill>
                  <a:srgbClr val="191919"/>
                </a:solidFill>
                <a:effectLst/>
                <a:latin typeface="PingFang SC"/>
              </a:rPr>
              <a:t>之间。</a:t>
            </a:r>
          </a:p>
          <a:p>
            <a:r>
              <a:rPr lang="zh-CN" altLang="en-US" sz="1600" b="0" i="0" dirty="0">
                <a:solidFill>
                  <a:srgbClr val="191919"/>
                </a:solidFill>
                <a:effectLst/>
                <a:latin typeface="PingFang SC"/>
              </a:rPr>
              <a:t>帽箍尺寸：分下列三个号码：</a:t>
            </a:r>
          </a:p>
          <a:p>
            <a:pPr lvl="1"/>
            <a:r>
              <a:rPr lang="zh-CN" altLang="en-US" sz="1400" b="0" i="0" dirty="0">
                <a:solidFill>
                  <a:srgbClr val="191919"/>
                </a:solidFill>
                <a:effectLst/>
                <a:latin typeface="PingFang SC"/>
              </a:rPr>
              <a:t>小号：</a:t>
            </a:r>
            <a:r>
              <a:rPr lang="en-US" altLang="zh-CN" sz="1400" b="0" i="0" dirty="0">
                <a:solidFill>
                  <a:srgbClr val="191919"/>
                </a:solidFill>
                <a:effectLst/>
                <a:latin typeface="PingFang SC"/>
              </a:rPr>
              <a:t>51</a:t>
            </a:r>
            <a:r>
              <a:rPr lang="zh-CN" altLang="en-US" sz="1400" b="0" i="0" dirty="0">
                <a:solidFill>
                  <a:srgbClr val="191919"/>
                </a:solidFill>
                <a:effectLst/>
                <a:latin typeface="PingFang SC"/>
              </a:rPr>
              <a:t>－</a:t>
            </a:r>
            <a:r>
              <a:rPr lang="en-US" altLang="zh-CN" sz="1400" b="0" i="0" dirty="0">
                <a:solidFill>
                  <a:srgbClr val="191919"/>
                </a:solidFill>
                <a:effectLst/>
                <a:latin typeface="PingFang SC"/>
              </a:rPr>
              <a:t>56cm</a:t>
            </a:r>
          </a:p>
          <a:p>
            <a:pPr lvl="1"/>
            <a:r>
              <a:rPr lang="zh-CN" altLang="en-US" sz="1400" b="0" i="0" dirty="0">
                <a:solidFill>
                  <a:srgbClr val="191919"/>
                </a:solidFill>
                <a:effectLst/>
                <a:latin typeface="PingFang SC"/>
              </a:rPr>
              <a:t>中号：</a:t>
            </a:r>
            <a:r>
              <a:rPr lang="en-US" altLang="zh-CN" sz="1400" b="0" i="0" dirty="0">
                <a:solidFill>
                  <a:srgbClr val="191919"/>
                </a:solidFill>
                <a:effectLst/>
                <a:latin typeface="PingFang SC"/>
              </a:rPr>
              <a:t>57</a:t>
            </a:r>
            <a:r>
              <a:rPr lang="zh-CN" altLang="en-US" sz="1400" b="0" i="0" dirty="0">
                <a:solidFill>
                  <a:srgbClr val="191919"/>
                </a:solidFill>
                <a:effectLst/>
                <a:latin typeface="PingFang SC"/>
              </a:rPr>
              <a:t>－</a:t>
            </a:r>
            <a:r>
              <a:rPr lang="en-US" altLang="zh-CN" sz="1400" b="0" i="0" dirty="0">
                <a:solidFill>
                  <a:srgbClr val="191919"/>
                </a:solidFill>
                <a:effectLst/>
                <a:latin typeface="PingFang SC"/>
              </a:rPr>
              <a:t>60cm</a:t>
            </a:r>
          </a:p>
          <a:p>
            <a:pPr lvl="1"/>
            <a:r>
              <a:rPr lang="zh-CN" altLang="en-US" sz="1400" b="0" i="0" dirty="0">
                <a:solidFill>
                  <a:srgbClr val="191919"/>
                </a:solidFill>
                <a:effectLst/>
                <a:latin typeface="PingFang SC"/>
              </a:rPr>
              <a:t>大号：</a:t>
            </a:r>
            <a:r>
              <a:rPr lang="en-US" altLang="zh-CN" sz="1400" b="0" i="0" dirty="0">
                <a:solidFill>
                  <a:srgbClr val="191919"/>
                </a:solidFill>
                <a:effectLst/>
                <a:latin typeface="PingFang SC"/>
              </a:rPr>
              <a:t>61</a:t>
            </a:r>
            <a:r>
              <a:rPr lang="zh-CN" altLang="en-US" sz="1400" b="0" i="0" dirty="0">
                <a:solidFill>
                  <a:srgbClr val="191919"/>
                </a:solidFill>
                <a:effectLst/>
                <a:latin typeface="PingFang SC"/>
              </a:rPr>
              <a:t>－</a:t>
            </a:r>
            <a:r>
              <a:rPr lang="en-US" altLang="zh-CN" sz="1400" b="0" i="0" dirty="0">
                <a:solidFill>
                  <a:srgbClr val="191919"/>
                </a:solidFill>
                <a:effectLst/>
                <a:latin typeface="PingFang SC"/>
              </a:rPr>
              <a:t>64cm</a:t>
            </a:r>
          </a:p>
          <a:p>
            <a:pPr algn="l"/>
            <a:r>
              <a:rPr lang="zh-CN" altLang="en-US" sz="1600" b="0" i="0" dirty="0">
                <a:solidFill>
                  <a:srgbClr val="191919"/>
                </a:solidFill>
                <a:effectLst/>
                <a:latin typeface="PingFang SC"/>
              </a:rPr>
              <a:t>重量：一顶完整的安全帽，重量应尽可能减轻，不应超过</a:t>
            </a:r>
            <a:r>
              <a:rPr lang="en-US" altLang="zh-CN" sz="1600" b="0" i="0" dirty="0">
                <a:solidFill>
                  <a:srgbClr val="191919"/>
                </a:solidFill>
                <a:effectLst/>
                <a:latin typeface="PingFang SC"/>
              </a:rPr>
              <a:t>400G</a:t>
            </a:r>
            <a:r>
              <a:rPr lang="zh-CN" altLang="en-US" sz="1600" b="0" i="0" dirty="0">
                <a:solidFill>
                  <a:srgbClr val="191919"/>
                </a:solidFill>
                <a:effectLst/>
                <a:latin typeface="PingFang SC"/>
              </a:rPr>
              <a:t>。</a:t>
            </a:r>
          </a:p>
          <a:p>
            <a:pPr algn="l"/>
            <a:r>
              <a:rPr lang="zh-CN" altLang="en-US" sz="1600" b="0" i="0" dirty="0">
                <a:solidFill>
                  <a:srgbClr val="191919"/>
                </a:solidFill>
                <a:effectLst/>
                <a:latin typeface="PingFang SC"/>
              </a:rPr>
              <a:t>帽沿尺寸：最小</a:t>
            </a:r>
            <a:r>
              <a:rPr lang="en-US" altLang="zh-CN" sz="1600" b="0" i="0" dirty="0">
                <a:solidFill>
                  <a:srgbClr val="191919"/>
                </a:solidFill>
                <a:effectLst/>
                <a:latin typeface="PingFang SC"/>
              </a:rPr>
              <a:t>10mm</a:t>
            </a:r>
            <a:r>
              <a:rPr lang="zh-CN" altLang="en-US" sz="1600" b="0" i="0" dirty="0">
                <a:solidFill>
                  <a:srgbClr val="191919"/>
                </a:solidFill>
                <a:effectLst/>
                <a:latin typeface="PingFang SC"/>
              </a:rPr>
              <a:t>，最大</a:t>
            </a:r>
            <a:r>
              <a:rPr lang="en-US" altLang="zh-CN" sz="1600" b="0" i="0" dirty="0">
                <a:solidFill>
                  <a:srgbClr val="191919"/>
                </a:solidFill>
                <a:effectLst/>
                <a:latin typeface="PingFang SC"/>
              </a:rPr>
              <a:t>35mm</a:t>
            </a:r>
            <a:r>
              <a:rPr lang="zh-CN" altLang="en-US" sz="1600" b="0" i="0" dirty="0">
                <a:solidFill>
                  <a:srgbClr val="191919"/>
                </a:solidFill>
                <a:effectLst/>
                <a:latin typeface="PingFang SC"/>
              </a:rPr>
              <a:t>。帽沿倾斜度以</a:t>
            </a:r>
            <a:r>
              <a:rPr lang="en-US" altLang="zh-CN" sz="1600" b="0" i="0" dirty="0">
                <a:solidFill>
                  <a:srgbClr val="191919"/>
                </a:solidFill>
                <a:effectLst/>
                <a:latin typeface="PingFang SC"/>
              </a:rPr>
              <a:t>20°-60°</a:t>
            </a:r>
            <a:r>
              <a:rPr lang="zh-CN" altLang="en-US" sz="1600" b="0" i="0" dirty="0">
                <a:solidFill>
                  <a:srgbClr val="191919"/>
                </a:solidFill>
                <a:effectLst/>
                <a:latin typeface="PingFang SC"/>
              </a:rPr>
              <a:t>为宜。</a:t>
            </a:r>
          </a:p>
          <a:p>
            <a:pPr algn="l"/>
            <a:r>
              <a:rPr lang="zh-CN" altLang="en-US" sz="1600" b="0" i="0" dirty="0">
                <a:solidFill>
                  <a:srgbClr val="191919"/>
                </a:solidFill>
                <a:effectLst/>
                <a:latin typeface="PingFang SC"/>
              </a:rPr>
              <a:t>通气孔：安全帽两侧可设通气孔。</a:t>
            </a:r>
          </a:p>
          <a:p>
            <a:pPr algn="l"/>
            <a:r>
              <a:rPr lang="zh-CN" altLang="en-US" sz="1600" b="0" i="0" dirty="0">
                <a:solidFill>
                  <a:srgbClr val="191919"/>
                </a:solidFill>
                <a:effectLst/>
                <a:latin typeface="PingFang SC"/>
              </a:rPr>
              <a:t>帽舌：最小</a:t>
            </a:r>
            <a:r>
              <a:rPr lang="en-US" altLang="zh-CN" sz="1600" b="0" i="0" dirty="0">
                <a:solidFill>
                  <a:srgbClr val="191919"/>
                </a:solidFill>
                <a:effectLst/>
                <a:latin typeface="PingFang SC"/>
              </a:rPr>
              <a:t>10mm</a:t>
            </a:r>
            <a:r>
              <a:rPr lang="zh-CN" altLang="en-US" sz="1600" b="0" i="0" dirty="0">
                <a:solidFill>
                  <a:srgbClr val="191919"/>
                </a:solidFill>
                <a:effectLst/>
                <a:latin typeface="PingFang SC"/>
              </a:rPr>
              <a:t>，最大</a:t>
            </a:r>
            <a:r>
              <a:rPr lang="en-US" altLang="zh-CN" sz="1600" b="0" i="0" dirty="0">
                <a:solidFill>
                  <a:srgbClr val="191919"/>
                </a:solidFill>
                <a:effectLst/>
                <a:latin typeface="PingFang SC"/>
              </a:rPr>
              <a:t>55mm</a:t>
            </a:r>
            <a:r>
              <a:rPr lang="zh-CN" altLang="en-US" sz="1600" b="0" i="0" dirty="0">
                <a:solidFill>
                  <a:srgbClr val="191919"/>
                </a:solidFill>
                <a:effectLst/>
                <a:latin typeface="PingFang SC"/>
              </a:rPr>
              <a:t>。</a:t>
            </a:r>
          </a:p>
          <a:p>
            <a:pPr algn="l"/>
            <a:r>
              <a:rPr lang="zh-CN" altLang="en-US" sz="1600" b="0" i="0" dirty="0">
                <a:solidFill>
                  <a:srgbClr val="191919"/>
                </a:solidFill>
                <a:effectLst/>
                <a:latin typeface="PingFang SC"/>
              </a:rPr>
              <a:t>颜色：安全帽的颜色一般以浅色或醒目的颜色为宜，如白色、浅黄色等。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9954608-4379-EA49-F9AD-F4E4469298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385" y="135467"/>
            <a:ext cx="1083789" cy="1083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9826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FD5014-14E7-06B6-BDF3-C2DF121D4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两轮电单车的细分赛道产品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27BED18-455F-8CA5-1FF4-50C2B87FEA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73AFFB0-BFE5-A2AE-1AC8-8AB46CB79F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48100"/>
            <a:ext cx="10515600" cy="385388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D17042D-378E-4297-7E46-A919164F53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385" y="135467"/>
            <a:ext cx="1083789" cy="1083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3297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7606D8-38C6-20DC-D9D1-FE1CF2F10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电动车相关资讯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7E50162-67A5-7D5A-09A6-356E3C6583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68" t="4615" r="3585" b="1233"/>
          <a:stretch/>
        </p:blipFill>
        <p:spPr>
          <a:xfrm>
            <a:off x="1789723" y="1428261"/>
            <a:ext cx="6877539" cy="5138884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CF896E3B-3DFC-1B04-0DCA-F6B79C598A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385" y="135467"/>
            <a:ext cx="1083789" cy="1083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5985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2E5C649-1A21-BF8A-CA5D-07BAAAA38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部分两轮电单车品牌智能化布局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6A6711F-C176-D344-76EF-72E8BA7E04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169" y="1690688"/>
            <a:ext cx="10597662" cy="474909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BCA6441-9676-91F1-4580-AB5EFF7FB1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385" y="135467"/>
            <a:ext cx="1083789" cy="1083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2955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071FE3-4D3C-2AAD-E2AA-286EF919F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市场产品调研 </a:t>
            </a:r>
            <a:r>
              <a:rPr lang="en-US" altLang="zh-CN" dirty="0"/>
              <a:t>– </a:t>
            </a:r>
            <a:r>
              <a:rPr lang="zh-CN" altLang="en-US" dirty="0"/>
              <a:t>智能头盔 </a:t>
            </a:r>
            <a:r>
              <a:rPr lang="en-US" altLang="zh-CN" dirty="0"/>
              <a:t>- </a:t>
            </a:r>
            <a:r>
              <a:rPr lang="zh-CN" altLang="en-US" dirty="0"/>
              <a:t>行业市场</a:t>
            </a:r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15302EAB-CCB0-26B5-2D4F-F545C262E09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52615041"/>
              </p:ext>
            </p:extLst>
          </p:nvPr>
        </p:nvGraphicFramePr>
        <p:xfrm>
          <a:off x="838200" y="1529862"/>
          <a:ext cx="10515600" cy="49763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8323">
                  <a:extLst>
                    <a:ext uri="{9D8B030D-6E8A-4147-A177-3AD203B41FA5}">
                      <a16:colId xmlns:a16="http://schemas.microsoft.com/office/drawing/2014/main" val="2226116206"/>
                    </a:ext>
                  </a:extLst>
                </a:gridCol>
                <a:gridCol w="3222869">
                  <a:extLst>
                    <a:ext uri="{9D8B030D-6E8A-4147-A177-3AD203B41FA5}">
                      <a16:colId xmlns:a16="http://schemas.microsoft.com/office/drawing/2014/main" val="704849759"/>
                    </a:ext>
                  </a:extLst>
                </a:gridCol>
                <a:gridCol w="1160585">
                  <a:extLst>
                    <a:ext uri="{9D8B030D-6E8A-4147-A177-3AD203B41FA5}">
                      <a16:colId xmlns:a16="http://schemas.microsoft.com/office/drawing/2014/main" val="4266396178"/>
                    </a:ext>
                  </a:extLst>
                </a:gridCol>
                <a:gridCol w="1665654">
                  <a:extLst>
                    <a:ext uri="{9D8B030D-6E8A-4147-A177-3AD203B41FA5}">
                      <a16:colId xmlns:a16="http://schemas.microsoft.com/office/drawing/2014/main" val="4050704148"/>
                    </a:ext>
                  </a:extLst>
                </a:gridCol>
                <a:gridCol w="3718169">
                  <a:extLst>
                    <a:ext uri="{9D8B030D-6E8A-4147-A177-3AD203B41FA5}">
                      <a16:colId xmlns:a16="http://schemas.microsoft.com/office/drawing/2014/main" val="4062991859"/>
                    </a:ext>
                  </a:extLst>
                </a:gridCol>
              </a:tblGrid>
              <a:tr h="363671">
                <a:tc>
                  <a:txBody>
                    <a:bodyPr/>
                    <a:lstStyle/>
                    <a:p>
                      <a:pPr algn="ctr"/>
                      <a:endParaRPr lang="zh-CN" altLang="en-US" sz="1200" dirty="0">
                        <a:latin typeface="等线 (正文)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>
                          <a:latin typeface="等线 (正文)"/>
                        </a:rPr>
                        <a:t>产品简介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dirty="0">
                          <a:latin typeface="等线 (正文)"/>
                        </a:rPr>
                        <a:t>产品上市时间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>
                          <a:latin typeface="等线 (正文)"/>
                        </a:rPr>
                        <a:t>主要功能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>
                          <a:latin typeface="等线 (正文)"/>
                        </a:rPr>
                        <a:t>痛点</a:t>
                      </a:r>
                      <a:r>
                        <a:rPr lang="en-US" altLang="zh-CN" sz="1200" dirty="0">
                          <a:latin typeface="等线 (正文)"/>
                        </a:rPr>
                        <a:t>&amp;</a:t>
                      </a:r>
                      <a:r>
                        <a:rPr lang="zh-CN" altLang="en-US" sz="1200" dirty="0">
                          <a:latin typeface="等线 (正文)"/>
                        </a:rPr>
                        <a:t>新功能预期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7048756"/>
                  </a:ext>
                </a:extLst>
              </a:tr>
              <a:tr h="122480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>
                          <a:latin typeface="等线 (正文)"/>
                        </a:rPr>
                        <a:t>饿了么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 dirty="0">
                        <a:latin typeface="等线 (正文)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latin typeface="等线 (正文)"/>
                        </a:rPr>
                        <a:t>2022</a:t>
                      </a:r>
                      <a:r>
                        <a:rPr lang="zh-CN" altLang="en-US" sz="1200" dirty="0">
                          <a:latin typeface="等线 (正文)"/>
                        </a:rPr>
                        <a:t>年</a:t>
                      </a:r>
                      <a:r>
                        <a:rPr lang="en-US" altLang="zh-CN" sz="1200" dirty="0">
                          <a:latin typeface="等线 (正文)"/>
                        </a:rPr>
                        <a:t>1</a:t>
                      </a:r>
                      <a:r>
                        <a:rPr lang="zh-CN" altLang="en-US" sz="1200" dirty="0">
                          <a:latin typeface="等线 (正文)"/>
                        </a:rPr>
                        <a:t>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等线 (正文)"/>
                          <a:ea typeface="+mn-ea"/>
                          <a:cs typeface="+mn-cs"/>
                        </a:rPr>
                        <a:t>语音控制、智能外呼、自动警示灯，佩戴识别、碰撞检测、</a:t>
                      </a:r>
                      <a:r>
                        <a:rPr lang="zh-CN" altLang="en-US" sz="1200" b="0" i="0" kern="1200" dirty="0">
                          <a:solidFill>
                            <a:srgbClr val="FF0000"/>
                          </a:solidFill>
                          <a:effectLst/>
                          <a:latin typeface="等线 (正文)"/>
                          <a:ea typeface="+mn-ea"/>
                          <a:cs typeface="+mn-cs"/>
                        </a:rPr>
                        <a:t>自动接打电话</a:t>
                      </a:r>
                      <a:endParaRPr lang="zh-CN" altLang="en-US" sz="1200" dirty="0">
                        <a:solidFill>
                          <a:srgbClr val="FF0000"/>
                        </a:solidFill>
                        <a:latin typeface="等线 (正文)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 dirty="0">
                        <a:latin typeface="等线 (正文)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7736094"/>
                  </a:ext>
                </a:extLst>
              </a:tr>
              <a:tr h="1375508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>
                          <a:latin typeface="等线 (正文)"/>
                        </a:rPr>
                        <a:t>美团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 dirty="0">
                        <a:latin typeface="等线 (正文)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dirty="0">
                        <a:latin typeface="等线 (正文)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 dirty="0">
                        <a:latin typeface="等线 (正文)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200" dirty="0">
                          <a:latin typeface="等线 (正文)"/>
                        </a:rPr>
                        <a:t>降低骑手配送风险，提升</a:t>
                      </a:r>
                      <a:r>
                        <a:rPr lang="zh-CN" altLang="en-US" sz="1200" b="1" dirty="0">
                          <a:solidFill>
                            <a:srgbClr val="FF0000"/>
                          </a:solidFill>
                          <a:highlight>
                            <a:srgbClr val="FFFF00"/>
                          </a:highlight>
                          <a:latin typeface="等线 (正文)"/>
                        </a:rPr>
                        <a:t>安全</a:t>
                      </a:r>
                      <a:r>
                        <a:rPr lang="zh-CN" altLang="en-US" sz="1200" dirty="0">
                          <a:latin typeface="等线 (正文)"/>
                        </a:rPr>
                        <a:t>保障</a:t>
                      </a: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等线 (正文)"/>
                          <a:ea typeface="+mn-ea"/>
                          <a:cs typeface="+mn-cs"/>
                        </a:rPr>
                        <a:t>能力，加</a:t>
                      </a:r>
                      <a:r>
                        <a:rPr lang="zh-TW" altLang="en-US" sz="1200" kern="1200" dirty="0">
                          <a:solidFill>
                            <a:schemeClr val="dk1"/>
                          </a:solidFill>
                          <a:latin typeface="等线 (正文)"/>
                          <a:ea typeface="+mn-ea"/>
                          <a:cs typeface="+mn-cs"/>
                        </a:rPr>
                        <a:t>強騎手安全騎行意識；</a:t>
                      </a:r>
                      <a:endParaRPr lang="en-US" altLang="zh-CN" sz="1200" kern="1200" dirty="0">
                        <a:solidFill>
                          <a:schemeClr val="dk1"/>
                        </a:solidFill>
                        <a:latin typeface="等线 (正文)"/>
                        <a:ea typeface="+mn-ea"/>
                        <a:cs typeface="+mn-cs"/>
                      </a:endParaRPr>
                    </a:p>
                    <a:p>
                      <a:r>
                        <a:rPr lang="en-US" altLang="zh-TW" sz="1200" kern="1200" dirty="0">
                          <a:solidFill>
                            <a:schemeClr val="dk1"/>
                          </a:solidFill>
                          <a:latin typeface="等线 (正文)"/>
                          <a:ea typeface="+mn-ea"/>
                          <a:cs typeface="+mn-cs"/>
                        </a:rPr>
                        <a:t>¹</a:t>
                      </a:r>
                      <a:r>
                        <a:rPr lang="zh-TW" altLang="en-US" sz="1200" i="1" kern="1200" dirty="0">
                          <a:solidFill>
                            <a:schemeClr val="dk1"/>
                          </a:solidFill>
                          <a:latin typeface="等线 (正文)"/>
                          <a:ea typeface="+mn-ea"/>
                          <a:cs typeface="+mn-cs"/>
                        </a:rPr>
                        <a:t>為騎手配備軟硬件裝備，如智能耳機、</a:t>
                      </a:r>
                      <a:r>
                        <a:rPr lang="zh-TW" altLang="en-US" sz="1200" b="1" i="1" kern="1200" dirty="0">
                          <a:solidFill>
                            <a:schemeClr val="dk1"/>
                          </a:solidFill>
                          <a:latin typeface="等线 (正文)"/>
                          <a:ea typeface="+mn-ea"/>
                          <a:cs typeface="+mn-cs"/>
                        </a:rPr>
                        <a:t>智能頭盔</a:t>
                      </a:r>
                      <a:r>
                        <a:rPr lang="zh-TW" altLang="en-US" sz="1200" i="1" kern="1200" dirty="0">
                          <a:solidFill>
                            <a:schemeClr val="dk1"/>
                          </a:solidFill>
                          <a:latin typeface="等线 (正文)"/>
                          <a:ea typeface="+mn-ea"/>
                          <a:cs typeface="+mn-cs"/>
                        </a:rPr>
                        <a:t>及頭盔尾燈、語音控制系統等</a:t>
                      </a:r>
                      <a:r>
                        <a:rPr lang="zh-CN" altLang="en-US" sz="1200" i="1" kern="1200" dirty="0">
                          <a:solidFill>
                            <a:schemeClr val="dk1"/>
                          </a:solidFill>
                          <a:latin typeface="等线 (正文)"/>
                          <a:ea typeface="+mn-ea"/>
                          <a:cs typeface="+mn-cs"/>
                        </a:rPr>
                        <a:t>；</a:t>
                      </a:r>
                      <a:r>
                        <a:rPr lang="en-US" altLang="zh-TW" sz="1200" i="1" kern="1200" dirty="0">
                          <a:solidFill>
                            <a:schemeClr val="dk1"/>
                          </a:solidFill>
                          <a:latin typeface="等线 (正文)"/>
                          <a:ea typeface="+mn-ea"/>
                          <a:cs typeface="+mn-cs"/>
                        </a:rPr>
                        <a:t>2022</a:t>
                      </a:r>
                      <a:r>
                        <a:rPr lang="zh-TW" altLang="en-US" sz="1200" i="1" kern="1200" dirty="0">
                          <a:solidFill>
                            <a:schemeClr val="dk1"/>
                          </a:solidFill>
                          <a:latin typeface="等线 (正文)"/>
                          <a:ea typeface="+mn-ea"/>
                          <a:cs typeface="+mn-cs"/>
                        </a:rPr>
                        <a:t>年定制開發具備</a:t>
                      </a:r>
                      <a:r>
                        <a:rPr lang="zh-TW" altLang="en-US" sz="1200" b="1" i="1" kern="1200" dirty="0">
                          <a:solidFill>
                            <a:schemeClr val="dk1"/>
                          </a:solidFill>
                          <a:latin typeface="等线 (正文)"/>
                          <a:ea typeface="+mn-ea"/>
                          <a:cs typeface="+mn-cs"/>
                        </a:rPr>
                        <a:t>戴盔檢測功能</a:t>
                      </a:r>
                      <a:r>
                        <a:rPr lang="zh-TW" altLang="en-US" sz="1200" i="1" kern="1200" dirty="0">
                          <a:solidFill>
                            <a:schemeClr val="dk1"/>
                          </a:solidFill>
                          <a:latin typeface="等线 (正文)"/>
                          <a:ea typeface="+mn-ea"/>
                          <a:cs typeface="+mn-cs"/>
                        </a:rPr>
                        <a:t>的第二代智能頭盔</a:t>
                      </a:r>
                      <a:r>
                        <a:rPr lang="en-US" altLang="zh-TW" sz="1200" i="1" kern="1200" dirty="0">
                          <a:solidFill>
                            <a:schemeClr val="dk1"/>
                          </a:solidFill>
                          <a:latin typeface="等线 (正文)"/>
                          <a:ea typeface="+mn-ea"/>
                          <a:cs typeface="+mn-cs"/>
                        </a:rPr>
                        <a:t>…</a:t>
                      </a:r>
                      <a:r>
                        <a:rPr lang="zh-CN" altLang="en-US" sz="1200" i="1" kern="1200" dirty="0">
                          <a:solidFill>
                            <a:schemeClr val="dk1"/>
                          </a:solidFill>
                          <a:latin typeface="等线 (正文)"/>
                          <a:ea typeface="+mn-ea"/>
                          <a:cs typeface="+mn-cs"/>
                        </a:rPr>
                        <a:t>；</a:t>
                      </a:r>
                      <a:r>
                        <a:rPr lang="zh-TW" altLang="en-US" sz="1200" i="1" kern="1200" dirty="0">
                          <a:solidFill>
                            <a:schemeClr val="dk1"/>
                          </a:solidFill>
                          <a:latin typeface="等线 (正文)"/>
                          <a:ea typeface="+mn-ea"/>
                          <a:cs typeface="+mn-cs"/>
                        </a:rPr>
                        <a:t>試點「騎手</a:t>
                      </a:r>
                      <a:r>
                        <a:rPr lang="zh-TW" altLang="en-US" sz="1200" b="1" i="1" kern="1200" dirty="0">
                          <a:solidFill>
                            <a:schemeClr val="dk1"/>
                          </a:solidFill>
                          <a:latin typeface="等线 (正文)"/>
                          <a:ea typeface="+mn-ea"/>
                          <a:cs typeface="+mn-cs"/>
                        </a:rPr>
                        <a:t>意外預警</a:t>
                      </a:r>
                      <a:r>
                        <a:rPr lang="zh-TW" altLang="en-US" sz="1200" i="1" kern="1200" dirty="0">
                          <a:solidFill>
                            <a:schemeClr val="dk1"/>
                          </a:solidFill>
                          <a:latin typeface="等线 (正文)"/>
                          <a:ea typeface="+mn-ea"/>
                          <a:cs typeface="+mn-cs"/>
                        </a:rPr>
                        <a:t>」功能，通過技術手段識別需要幫助的騎手，提供線上和線下</a:t>
                      </a:r>
                      <a:r>
                        <a:rPr lang="zh-TW" altLang="en-US" sz="1200" b="1" i="1" kern="1200" dirty="0">
                          <a:solidFill>
                            <a:schemeClr val="dk1"/>
                          </a:solidFill>
                          <a:latin typeface="等线 (正文)"/>
                          <a:ea typeface="+mn-ea"/>
                          <a:cs typeface="+mn-cs"/>
                        </a:rPr>
                        <a:t>緊急援助</a:t>
                      </a:r>
                      <a:r>
                        <a:rPr lang="zh-TW" altLang="en-US" sz="1200" i="1" kern="1200" dirty="0">
                          <a:solidFill>
                            <a:schemeClr val="dk1"/>
                          </a:solidFill>
                          <a:latin typeface="等线 (正文)"/>
                          <a:ea typeface="+mn-ea"/>
                          <a:cs typeface="+mn-cs"/>
                        </a:rPr>
                        <a:t>；</a:t>
                      </a:r>
                      <a:endParaRPr lang="en-US" altLang="zh-CN" sz="1200" kern="1200" dirty="0">
                        <a:solidFill>
                          <a:schemeClr val="dk1"/>
                        </a:solidFill>
                        <a:latin typeface="等线 (正文)"/>
                        <a:ea typeface="+mn-ea"/>
                        <a:cs typeface="+mn-cs"/>
                      </a:endParaRPr>
                    </a:p>
                    <a:p>
                      <a:pPr algn="r"/>
                      <a:r>
                        <a:rPr lang="en-US" altLang="zh-CN" sz="1200" i="0" dirty="0">
                          <a:highlight>
                            <a:srgbClr val="FFFF00"/>
                          </a:highlight>
                          <a:latin typeface="等线 (正文)"/>
                          <a:ea typeface="等线" panose="02010600030101010101" pitchFamily="2" charset="-122"/>
                        </a:rPr>
                        <a:t>¹</a:t>
                      </a:r>
                      <a:r>
                        <a:rPr lang="zh-CN" altLang="en-US" sz="1200" i="0" dirty="0">
                          <a:latin typeface="等线 (正文)"/>
                        </a:rPr>
                        <a:t>来源：</a:t>
                      </a:r>
                      <a:r>
                        <a:rPr lang="zh-CN" altLang="en-US" sz="1200" dirty="0">
                          <a:latin typeface="等线 (正文)"/>
                        </a:rPr>
                        <a:t>美团</a:t>
                      </a:r>
                      <a:r>
                        <a:rPr lang="en-US" altLang="zh-CN" sz="1200" dirty="0">
                          <a:latin typeface="等线 (正文)"/>
                        </a:rPr>
                        <a:t>2022</a:t>
                      </a:r>
                      <a:r>
                        <a:rPr lang="zh-CN" altLang="en-US" sz="1200" dirty="0">
                          <a:latin typeface="等线 (正文)"/>
                        </a:rPr>
                        <a:t>年报</a:t>
                      </a:r>
                      <a:endParaRPr lang="en-US" altLang="zh-CN" sz="1200" dirty="0">
                        <a:latin typeface="等线 (正文)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5767219"/>
                  </a:ext>
                </a:extLst>
              </a:tr>
              <a:tr h="50520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>
                          <a:latin typeface="等线 (正文)"/>
                        </a:rPr>
                        <a:t>顺丰同城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 dirty="0">
                        <a:latin typeface="等线 (正文)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dirty="0">
                        <a:latin typeface="等线 (正文)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>
                        <a:latin typeface="等线 (正文)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關心騎手的</a:t>
                      </a:r>
                      <a:r>
                        <a:rPr lang="zh-TW" altLang="en-US" sz="1200" b="1" i="0" kern="1200" dirty="0">
                          <a:solidFill>
                            <a:srgbClr val="FF0000"/>
                          </a:solidFill>
                          <a:effectLst/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安全</a:t>
                      </a:r>
                      <a:r>
                        <a:rPr lang="zh-TW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和健康</a:t>
                      </a:r>
                      <a:r>
                        <a:rPr lang="zh-CN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：</a:t>
                      </a:r>
                      <a:endParaRPr lang="en-US" altLang="zh-TW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zh-TW" sz="1200" b="0" i="1" kern="1200" baseline="300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zh-TW" altLang="en-US" sz="1200" b="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結合智能頭盔而推出語音安全提示</a:t>
                      </a:r>
                      <a:r>
                        <a:rPr lang="zh-CN" altLang="en-US" sz="1200" b="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功能、</a:t>
                      </a:r>
                      <a:r>
                        <a:rPr lang="zh-TW" altLang="en-US" sz="1200" b="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助力騎手減少在跑單過程中手動操作手機的頻次</a:t>
                      </a:r>
                      <a:endParaRPr lang="en-US" altLang="zh-CN" sz="1200" b="0" i="1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i="1" kern="1200" baseline="300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zh-CN" altLang="en-US" sz="1200" i="0" dirty="0">
                          <a:latin typeface="等线 (正文)"/>
                        </a:rPr>
                        <a:t>来源：顺丰同城</a:t>
                      </a:r>
                      <a:r>
                        <a:rPr lang="en-US" altLang="zh-CN" sz="1200" dirty="0">
                          <a:latin typeface="等线 (正文)"/>
                        </a:rPr>
                        <a:t>2022</a:t>
                      </a:r>
                      <a:r>
                        <a:rPr lang="zh-CN" altLang="en-US" sz="1200" dirty="0">
                          <a:latin typeface="等线 (正文)"/>
                        </a:rPr>
                        <a:t>年报</a:t>
                      </a:r>
                      <a:endParaRPr lang="en-US" altLang="zh-CN" sz="1200" dirty="0">
                        <a:latin typeface="等线 (正文)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7411061"/>
                  </a:ext>
                </a:extLst>
              </a:tr>
              <a:tr h="505204">
                <a:tc>
                  <a:txBody>
                    <a:bodyPr/>
                    <a:lstStyle/>
                    <a:p>
                      <a:pPr algn="ctr"/>
                      <a:endParaRPr lang="zh-CN" altLang="en-US" sz="1200" dirty="0">
                        <a:latin typeface="等线 (正文)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>
                        <a:latin typeface="等线 (正文)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dirty="0">
                        <a:latin typeface="等线 (正文)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 dirty="0">
                        <a:latin typeface="等线 (正文)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 dirty="0">
                        <a:latin typeface="等线 (正文)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4808748"/>
                  </a:ext>
                </a:extLst>
              </a:tr>
              <a:tr h="505204">
                <a:tc>
                  <a:txBody>
                    <a:bodyPr/>
                    <a:lstStyle/>
                    <a:p>
                      <a:pPr algn="ctr"/>
                      <a:endParaRPr lang="zh-CN" altLang="en-US" sz="1200" dirty="0">
                        <a:latin typeface="等线 (正文)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>
                        <a:latin typeface="等线 (正文)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dirty="0">
                        <a:latin typeface="等线 (正文)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>
                        <a:latin typeface="等线 (正文)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 dirty="0">
                        <a:latin typeface="等线 (正文)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5831501"/>
                  </a:ext>
                </a:extLst>
              </a:tr>
            </a:tbl>
          </a:graphicData>
        </a:graphic>
      </p:graphicFrame>
      <p:pic>
        <p:nvPicPr>
          <p:cNvPr id="6" name="图片 5">
            <a:extLst>
              <a:ext uri="{FF2B5EF4-FFF2-40B4-BE49-F238E27FC236}">
                <a16:creationId xmlns:a16="http://schemas.microsoft.com/office/drawing/2014/main" id="{23D1CDF7-E9BC-2B6D-4D6C-B68CC7B8A3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8780" y="1894058"/>
            <a:ext cx="1658581" cy="120247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DCBC29D-70B6-C36D-BD75-14751A7B87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5101" y="1894058"/>
            <a:ext cx="1485679" cy="120247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C7E8C8C-14C8-0667-B176-3AF62D833C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5662" y="3299899"/>
            <a:ext cx="2339659" cy="1202471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0DA158EC-0654-3161-A958-9DE432B89D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385" y="135467"/>
            <a:ext cx="1083789" cy="1083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5824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071FE3-4D3C-2AAD-E2AA-286EF919F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市场产品调研 </a:t>
            </a:r>
            <a:r>
              <a:rPr lang="en-US" altLang="zh-CN" dirty="0"/>
              <a:t>– </a:t>
            </a:r>
            <a:r>
              <a:rPr lang="zh-CN" altLang="en-US" dirty="0"/>
              <a:t>智能头盔 </a:t>
            </a:r>
            <a:r>
              <a:rPr lang="en-US" altLang="zh-CN" dirty="0"/>
              <a:t>– </a:t>
            </a:r>
            <a:r>
              <a:rPr lang="zh-CN" altLang="en-US" dirty="0"/>
              <a:t>消费市场</a:t>
            </a:r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15302EAB-CCB0-26B5-2D4F-F545C262E09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95814944"/>
              </p:ext>
            </p:extLst>
          </p:nvPr>
        </p:nvGraphicFramePr>
        <p:xfrm>
          <a:off x="838200" y="1459251"/>
          <a:ext cx="10515601" cy="45334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7400">
                  <a:extLst>
                    <a:ext uri="{9D8B030D-6E8A-4147-A177-3AD203B41FA5}">
                      <a16:colId xmlns:a16="http://schemas.microsoft.com/office/drawing/2014/main" val="2226116206"/>
                    </a:ext>
                  </a:extLst>
                </a:gridCol>
                <a:gridCol w="1641231">
                  <a:extLst>
                    <a:ext uri="{9D8B030D-6E8A-4147-A177-3AD203B41FA5}">
                      <a16:colId xmlns:a16="http://schemas.microsoft.com/office/drawing/2014/main" val="704849759"/>
                    </a:ext>
                  </a:extLst>
                </a:gridCol>
                <a:gridCol w="1133231">
                  <a:extLst>
                    <a:ext uri="{9D8B030D-6E8A-4147-A177-3AD203B41FA5}">
                      <a16:colId xmlns:a16="http://schemas.microsoft.com/office/drawing/2014/main" val="4266396178"/>
                    </a:ext>
                  </a:extLst>
                </a:gridCol>
                <a:gridCol w="1039446">
                  <a:extLst>
                    <a:ext uri="{9D8B030D-6E8A-4147-A177-3AD203B41FA5}">
                      <a16:colId xmlns:a16="http://schemas.microsoft.com/office/drawing/2014/main" val="2460124112"/>
                    </a:ext>
                  </a:extLst>
                </a:gridCol>
                <a:gridCol w="2139461">
                  <a:extLst>
                    <a:ext uri="{9D8B030D-6E8A-4147-A177-3AD203B41FA5}">
                      <a16:colId xmlns:a16="http://schemas.microsoft.com/office/drawing/2014/main" val="3630297116"/>
                    </a:ext>
                  </a:extLst>
                </a:gridCol>
                <a:gridCol w="3015762">
                  <a:extLst>
                    <a:ext uri="{9D8B030D-6E8A-4147-A177-3AD203B41FA5}">
                      <a16:colId xmlns:a16="http://schemas.microsoft.com/office/drawing/2014/main" val="4050704148"/>
                    </a:ext>
                  </a:extLst>
                </a:gridCol>
                <a:gridCol w="759070">
                  <a:extLst>
                    <a:ext uri="{9D8B030D-6E8A-4147-A177-3AD203B41FA5}">
                      <a16:colId xmlns:a16="http://schemas.microsoft.com/office/drawing/2014/main" val="4062991859"/>
                    </a:ext>
                  </a:extLst>
                </a:gridCol>
              </a:tblGrid>
              <a:tr h="39019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/>
                        <a:t>品牌</a:t>
                      </a:r>
                      <a:r>
                        <a:rPr lang="en-US" altLang="zh-CN" sz="1200" dirty="0"/>
                        <a:t>/</a:t>
                      </a:r>
                      <a:r>
                        <a:rPr lang="zh-CN" altLang="en-US" sz="1200" dirty="0"/>
                        <a:t>型号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/>
                        <a:t>产品简介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dirty="0"/>
                        <a:t>产品上市时间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 sz="1200" dirty="0"/>
                        <a:t>功能参数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/>
                        <a:t>主要功能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/>
                        <a:t>售价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7048756"/>
                  </a:ext>
                </a:extLst>
              </a:tr>
              <a:tr h="394360">
                <a:tc>
                  <a:txBody>
                    <a:bodyPr/>
                    <a:lstStyle/>
                    <a:p>
                      <a:endParaRPr lang="en-US" altLang="zh-C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200" b="0" dirty="0">
                          <a:solidFill>
                            <a:srgbClr val="FF0000"/>
                          </a:solidFill>
                        </a:rPr>
                        <a:t>电池容量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 b="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 b="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093326"/>
                  </a:ext>
                </a:extLst>
              </a:tr>
              <a:tr h="766497"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LIVALL</a:t>
                      </a:r>
                    </a:p>
                    <a:p>
                      <a:endParaRPr lang="en-US" altLang="zh-CN" sz="12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BH100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EVO21</a:t>
                      </a:r>
                      <a:endParaRPr lang="en-US" altLang="zh-C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2015</a:t>
                      </a:r>
                      <a:r>
                        <a:rPr lang="zh-CN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年</a:t>
                      </a:r>
                      <a:r>
                        <a:rPr lang="en-US" altLang="zh-CN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  <a:r>
                        <a:rPr lang="zh-CN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月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 b="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 b="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全球首款智能安全骑行头盔</a:t>
                      </a:r>
                      <a:endParaRPr lang="en-US" altLang="zh-CN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zh-CN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灯光控制、接打对讲、音乐播放、拍摄录像、社区分享、数据记录、</a:t>
                      </a:r>
                      <a:r>
                        <a:rPr lang="en-US" altLang="zh-CN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SOS</a:t>
                      </a:r>
                      <a:r>
                        <a:rPr lang="zh-CN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报警、</a:t>
                      </a:r>
                      <a:endParaRPr lang="zh-CN" altLang="en-US" sz="1200" b="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7736094"/>
                  </a:ext>
                </a:extLst>
              </a:tr>
              <a:tr h="972237"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LIVALL</a:t>
                      </a:r>
                    </a:p>
                    <a:p>
                      <a:endParaRPr lang="en-US" altLang="zh-CN" sz="12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警示前灯、刹车警示灯、转向信号灯，环境光强弱自动开关灯</a:t>
                      </a:r>
                      <a:endParaRPr lang="en-US" altLang="zh-CN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zh-CN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SOS</a:t>
                      </a:r>
                      <a:r>
                        <a:rPr lang="zh-CN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报警系统，跌倒检测；适配</a:t>
                      </a:r>
                      <a:r>
                        <a:rPr lang="en-US" altLang="zh-CN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APP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5767219"/>
                  </a:ext>
                </a:extLst>
              </a:tr>
              <a:tr h="673490">
                <a:tc>
                  <a:txBody>
                    <a:bodyPr/>
                    <a:lstStyle/>
                    <a:p>
                      <a:r>
                        <a:rPr lang="en-US" altLang="zh-CN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smart4u SH50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455mAh</a:t>
                      </a:r>
                      <a:r>
                        <a:rPr lang="zh-CN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、续航</a:t>
                      </a:r>
                      <a:r>
                        <a:rPr lang="en-US" altLang="zh-CN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36</a:t>
                      </a:r>
                      <a:r>
                        <a:rPr lang="zh-CN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小时，待机</a:t>
                      </a:r>
                      <a:r>
                        <a:rPr lang="en-US" altLang="zh-CN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180</a:t>
                      </a:r>
                      <a:r>
                        <a:rPr lang="zh-CN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小时。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口令唤醒手机语音助手、接打电话、导航、听音乐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7411061"/>
                  </a:ext>
                </a:extLst>
              </a:tr>
              <a:tr h="481064">
                <a:tc>
                  <a:txBody>
                    <a:bodyPr/>
                    <a:lstStyle/>
                    <a:p>
                      <a:r>
                        <a:rPr lang="en-US" altLang="zh-CN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KONKA KSH-PHB01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4808748"/>
                  </a:ext>
                </a:extLst>
              </a:tr>
              <a:tr h="390197"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5831501"/>
                  </a:ext>
                </a:extLst>
              </a:tr>
            </a:tbl>
          </a:graphicData>
        </a:graphic>
      </p:graphicFrame>
      <p:pic>
        <p:nvPicPr>
          <p:cNvPr id="6" name="图片 5">
            <a:extLst>
              <a:ext uri="{FF2B5EF4-FFF2-40B4-BE49-F238E27FC236}">
                <a16:creationId xmlns:a16="http://schemas.microsoft.com/office/drawing/2014/main" id="{2BBB821E-7B56-A5B5-6155-B56DC10F9E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7064" y="2327739"/>
            <a:ext cx="803804" cy="79268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B5F4AF9-5AA3-9501-C5E3-270FB57CA3E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271" r="15230"/>
          <a:stretch/>
        </p:blipFill>
        <p:spPr>
          <a:xfrm>
            <a:off x="2009796" y="4250099"/>
            <a:ext cx="706347" cy="69762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EF70E71-D872-163C-29F7-7659C206396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005" r="10590"/>
          <a:stretch/>
        </p:blipFill>
        <p:spPr>
          <a:xfrm>
            <a:off x="2459222" y="2363733"/>
            <a:ext cx="804359" cy="72069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4E2DC12-575D-6B8B-1387-77DA828AD8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7064" y="3352072"/>
            <a:ext cx="1667090" cy="97919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AA26AEC-5873-AEB5-8181-BB2C7527190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385" y="135467"/>
            <a:ext cx="1083789" cy="1083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3146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071FE3-4D3C-2AAD-E2AA-286EF919F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市场产品调研 </a:t>
            </a:r>
            <a:r>
              <a:rPr lang="en-US" altLang="zh-CN" dirty="0"/>
              <a:t>– </a:t>
            </a:r>
            <a:r>
              <a:rPr lang="zh-CN" altLang="en-US" dirty="0"/>
              <a:t>车联网（电动车</a:t>
            </a:r>
            <a:r>
              <a:rPr lang="en-US" altLang="zh-CN" dirty="0"/>
              <a:t>-</a:t>
            </a:r>
            <a:r>
              <a:rPr lang="zh-CN" altLang="en-US" dirty="0"/>
              <a:t>盔一体）</a:t>
            </a:r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15302EAB-CCB0-26B5-2D4F-F545C262E09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81689233"/>
              </p:ext>
            </p:extLst>
          </p:nvPr>
        </p:nvGraphicFramePr>
        <p:xfrm>
          <a:off x="838200" y="1825625"/>
          <a:ext cx="10515600" cy="36953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4420">
                  <a:extLst>
                    <a:ext uri="{9D8B030D-6E8A-4147-A177-3AD203B41FA5}">
                      <a16:colId xmlns:a16="http://schemas.microsoft.com/office/drawing/2014/main" val="2226116206"/>
                    </a:ext>
                  </a:extLst>
                </a:gridCol>
                <a:gridCol w="3309620">
                  <a:extLst>
                    <a:ext uri="{9D8B030D-6E8A-4147-A177-3AD203B41FA5}">
                      <a16:colId xmlns:a16="http://schemas.microsoft.com/office/drawing/2014/main" val="704849759"/>
                    </a:ext>
                  </a:extLst>
                </a:gridCol>
                <a:gridCol w="1654048">
                  <a:extLst>
                    <a:ext uri="{9D8B030D-6E8A-4147-A177-3AD203B41FA5}">
                      <a16:colId xmlns:a16="http://schemas.microsoft.com/office/drawing/2014/main" val="4266396178"/>
                    </a:ext>
                  </a:extLst>
                </a:gridCol>
                <a:gridCol w="2374392">
                  <a:extLst>
                    <a:ext uri="{9D8B030D-6E8A-4147-A177-3AD203B41FA5}">
                      <a16:colId xmlns:a16="http://schemas.microsoft.com/office/drawing/2014/main" val="4050704148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40629918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/>
                        <a:t>产品简介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dirty="0"/>
                        <a:t>产品上市时间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/>
                        <a:t>主要功能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7048756"/>
                  </a:ext>
                </a:extLst>
              </a:tr>
              <a:tr h="1206158"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77360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1200" dirty="0"/>
                        <a:t>爱玛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支持与公司其他智能硬件设备（比如智能头盔）的兼容使用</a:t>
                      </a:r>
                      <a:endParaRPr lang="en-US" altLang="zh-CN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en-US" altLang="zh-CN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i="1" kern="1200" baseline="300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zh-CN" altLang="en-US" sz="1200" i="0" dirty="0">
                          <a:latin typeface="等线 (正文)"/>
                        </a:rPr>
                        <a:t>来源：顺丰同城</a:t>
                      </a:r>
                      <a:r>
                        <a:rPr lang="en-US" altLang="zh-CN" sz="1200" dirty="0">
                          <a:latin typeface="等线 (正文)"/>
                        </a:rPr>
                        <a:t>2022</a:t>
                      </a:r>
                      <a:r>
                        <a:rPr lang="zh-CN" altLang="en-US" sz="1200" dirty="0">
                          <a:latin typeface="等线 (正文)"/>
                        </a:rPr>
                        <a:t>年报</a:t>
                      </a:r>
                      <a:endParaRPr lang="en-US" altLang="zh-CN" sz="1200" dirty="0">
                        <a:latin typeface="等线 (正文)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57672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74110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48087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5831501"/>
                  </a:ext>
                </a:extLst>
              </a:tr>
            </a:tbl>
          </a:graphicData>
        </a:graphic>
      </p:graphicFrame>
      <p:pic>
        <p:nvPicPr>
          <p:cNvPr id="5" name="图片 4">
            <a:extLst>
              <a:ext uri="{FF2B5EF4-FFF2-40B4-BE49-F238E27FC236}">
                <a16:creationId xmlns:a16="http://schemas.microsoft.com/office/drawing/2014/main" id="{F2104880-CEC8-E125-7ABB-A80351AE37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385" y="135467"/>
            <a:ext cx="1083789" cy="1083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3710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36B9D4-07CB-2B2D-CEAB-AE809D918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参考数据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EB7CD15-302B-E6A4-09C4-47229B26AD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3D20B6A-D111-7E50-FCD1-22EFAC516E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460" y="1825625"/>
            <a:ext cx="3282898" cy="442570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984D228-478A-CF50-9DC7-7740E7D52B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385" y="135467"/>
            <a:ext cx="1083789" cy="1083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8906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1797</TotalTime>
  <Words>1109</Words>
  <Application>Microsoft Office PowerPoint</Application>
  <PresentationFormat>宽屏</PresentationFormat>
  <Paragraphs>184</Paragraphs>
  <Slides>17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3" baseType="lpstr">
      <vt:lpstr>PingFang SC</vt:lpstr>
      <vt:lpstr>等线</vt:lpstr>
      <vt:lpstr>等线 (正文)</vt:lpstr>
      <vt:lpstr>等线 Light</vt:lpstr>
      <vt:lpstr>Arial</vt:lpstr>
      <vt:lpstr>Office 主题​​</vt:lpstr>
      <vt:lpstr>智能蓝牙头盔</vt:lpstr>
      <vt:lpstr>安全帽的国家标准</vt:lpstr>
      <vt:lpstr>两轮电单车的细分赛道产品</vt:lpstr>
      <vt:lpstr>电动车相关资讯</vt:lpstr>
      <vt:lpstr>部分两轮电单车品牌智能化布局</vt:lpstr>
      <vt:lpstr>市场产品调研 – 智能头盔 - 行业市场</vt:lpstr>
      <vt:lpstr>市场产品调研 – 智能头盔 – 消费市场</vt:lpstr>
      <vt:lpstr>市场产品调研 – 车联网（电动车-盔一体）</vt:lpstr>
      <vt:lpstr>参考数据</vt:lpstr>
      <vt:lpstr>市场存量调研</vt:lpstr>
      <vt:lpstr>PowerPoint 演示文稿</vt:lpstr>
      <vt:lpstr>工控类</vt:lpstr>
      <vt:lpstr>消费类</vt:lpstr>
      <vt:lpstr>可拆卸式解决方案</vt:lpstr>
      <vt:lpstr>AIoT — 智能头盔方案 功能定义</vt:lpstr>
      <vt:lpstr>AIoT — 智能头盔方案 系统框图</vt:lpstr>
      <vt:lpstr>其他结构-外观考虑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智能蓝牙头盔</dc:title>
  <dc:creator>Bai Rong</dc:creator>
  <cp:lastModifiedBy>Rong Bai</cp:lastModifiedBy>
  <cp:revision>139</cp:revision>
  <dcterms:created xsi:type="dcterms:W3CDTF">2023-04-21T04:24:56Z</dcterms:created>
  <dcterms:modified xsi:type="dcterms:W3CDTF">2023-05-30T09:44:13Z</dcterms:modified>
</cp:coreProperties>
</file>